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9"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819" autoAdjust="0"/>
  </p:normalViewPr>
  <p:slideViewPr>
    <p:cSldViewPr>
      <p:cViewPr varScale="1">
        <p:scale>
          <a:sx n="72" d="100"/>
          <a:sy n="72"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AFD3D35F-FE2C-40F7-8A8F-EB6AE547AC2E}"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D3D35F-FE2C-40F7-8A8F-EB6AE547AC2E}"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FD3D35F-FE2C-40F7-8A8F-EB6AE547AC2E}"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FD3D35F-FE2C-40F7-8A8F-EB6AE547AC2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76BB17-0D81-4A51-A76E-99B100B7BD9A}" type="datetimeFigureOut">
              <a:rPr lang="en-US" smtClean="0"/>
              <a:t>4/14/2021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FD3D35F-FE2C-40F7-8A8F-EB6AE547AC2E}"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76BB17-0D81-4A51-A76E-99B100B7BD9A}" type="datetimeFigureOut">
              <a:rPr lang="en-US" smtClean="0"/>
              <a:t>4/14/2021</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D3D35F-FE2C-40F7-8A8F-EB6AE547AC2E}"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leartax.in/s/gst-health-check" TargetMode="External"/><Relationship Id="rId2" Type="http://schemas.openxmlformats.org/officeDocument/2006/relationships/hyperlink" Target="https://cleartax.in/s/gstr-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eartax.in/s/gstr-2b" TargetMode="External"/><Relationship Id="rId2" Type="http://schemas.openxmlformats.org/officeDocument/2006/relationships/hyperlink" Target="https://cleartax.in/s/provisional-itc-claim-gstr-3b" TargetMode="External"/><Relationship Id="rId1" Type="http://schemas.openxmlformats.org/officeDocument/2006/relationships/slideLayout" Target="../slideLayouts/slideLayout2.xml"/><Relationship Id="rId4" Type="http://schemas.openxmlformats.org/officeDocument/2006/relationships/hyperlink" Target="https://cleartax.in/s/rule-86b-under-gst-restriction-on-itc-utilisation"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leartax.in/s/gstr-2b" TargetMode="External"/><Relationship Id="rId2" Type="http://schemas.openxmlformats.org/officeDocument/2006/relationships/hyperlink" Target="https://cleartax.in/s/gstr-3b" TargetMode="External"/><Relationship Id="rId1" Type="http://schemas.openxmlformats.org/officeDocument/2006/relationships/slideLayout" Target="../slideLayouts/slideLayout2.xml"/><Relationship Id="rId4" Type="http://schemas.openxmlformats.org/officeDocument/2006/relationships/hyperlink" Target="https://cleartax.in/s/gstr-2a"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5842" name="Picture 2" descr="E:\ALPNA\IMG-20210414-WA0007.jpg"/>
          <p:cNvPicPr>
            <a:picLocks noChangeAspect="1" noChangeArrowheads="1"/>
          </p:cNvPicPr>
          <p:nvPr/>
        </p:nvPicPr>
        <p:blipFill>
          <a:blip r:embed="rId2"/>
          <a:srcRect b="19480"/>
          <a:stretch>
            <a:fillRect/>
          </a:stretch>
        </p:blipFill>
        <p:spPr bwMode="auto">
          <a:xfrm>
            <a:off x="0" y="2428844"/>
            <a:ext cx="9144000" cy="4429156"/>
          </a:xfrm>
          <a:prstGeom prst="rect">
            <a:avLst/>
          </a:prstGeom>
          <a:noFill/>
        </p:spPr>
      </p:pic>
      <p:pic>
        <p:nvPicPr>
          <p:cNvPr id="35843" name="Picture 3" descr="E:\ALPNA\Screenshot_2021-04-17-13-46-33-938_com.google.android.youtube.jpg"/>
          <p:cNvPicPr>
            <a:picLocks noGrp="1" noChangeAspect="1" noChangeArrowheads="1"/>
          </p:cNvPicPr>
          <p:nvPr>
            <p:ph idx="1"/>
          </p:nvPr>
        </p:nvPicPr>
        <p:blipFill>
          <a:blip r:embed="rId3"/>
          <a:srcRect t="13690" b="58036"/>
          <a:stretch>
            <a:fillRect/>
          </a:stretch>
        </p:blipFill>
        <p:spPr bwMode="auto">
          <a:xfrm>
            <a:off x="0" y="0"/>
            <a:ext cx="9144000" cy="24288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285852" y="285728"/>
            <a:ext cx="7572428" cy="6286544"/>
          </a:xfrm>
        </p:spPr>
        <p:txBody>
          <a:bodyPr>
            <a:normAutofit fontScale="92500" lnSpcReduction="20000"/>
          </a:bodyPr>
          <a:lstStyle/>
          <a:p>
            <a:pPr algn="ctr">
              <a:buNone/>
            </a:pPr>
            <a:r>
              <a:rPr lang="en-IN" sz="3500" u="sng" dirty="0" smtClean="0">
                <a:solidFill>
                  <a:srgbClr val="FF0000"/>
                </a:solidFill>
              </a:rPr>
              <a:t>Importance and benefits of GSTR-2B</a:t>
            </a:r>
          </a:p>
          <a:p>
            <a:pPr>
              <a:buNone/>
            </a:pPr>
            <a:r>
              <a:rPr lang="en-IN" sz="3000" dirty="0" smtClean="0"/>
              <a:t>The data in GSTR-2B is reported in a manner that allows taxpayers to conveniently reconcile ITC with their own books of accounts and records. It will help </a:t>
            </a:r>
            <a:r>
              <a:rPr lang="en-IN" sz="3000" u="sng" dirty="0" smtClean="0"/>
              <a:t>them</a:t>
            </a:r>
            <a:r>
              <a:rPr lang="en-IN" sz="3000" dirty="0" smtClean="0"/>
              <a:t> in easier identification of documents to ensure the following:</a:t>
            </a:r>
          </a:p>
          <a:p>
            <a:pPr lvl="0"/>
            <a:r>
              <a:rPr lang="en-IN" sz="3000" dirty="0" smtClean="0"/>
              <a:t>The input tax credit is not availed twice against a particular document.</a:t>
            </a:r>
          </a:p>
          <a:p>
            <a:pPr lvl="0"/>
            <a:r>
              <a:rPr lang="en-IN" sz="3000" dirty="0" smtClean="0"/>
              <a:t>The tax credit is reversed as per the GST law in their GSTR-3B, wherever required.</a:t>
            </a:r>
          </a:p>
          <a:p>
            <a:pPr lvl="0"/>
            <a:r>
              <a:rPr lang="en-IN" sz="3000" dirty="0" smtClean="0"/>
              <a:t>GST is correctly paid on a reverse charge basis for the applicable documents, including import of services.</a:t>
            </a:r>
          </a:p>
          <a:p>
            <a:pPr lvl="0"/>
            <a:r>
              <a:rPr lang="en-IN" sz="3000" dirty="0" smtClean="0"/>
              <a:t>The statement indicates the respective tables or column of GSTR-3B under which the input tax credit of an invoice/debit note must be taken.</a:t>
            </a:r>
            <a:endParaRPr lang="en-IN"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357290" y="428604"/>
            <a:ext cx="7358114" cy="6072230"/>
          </a:xfrm>
        </p:spPr>
        <p:txBody>
          <a:bodyPr>
            <a:normAutofit lnSpcReduction="10000"/>
          </a:bodyPr>
          <a:lstStyle/>
          <a:p>
            <a:pPr algn="ctr">
              <a:buNone/>
            </a:pPr>
            <a:r>
              <a:rPr lang="en-IN" sz="3600" b="1" u="sng" dirty="0" smtClean="0">
                <a:solidFill>
                  <a:srgbClr val="FF0000"/>
                </a:solidFill>
              </a:rPr>
              <a:t>When </a:t>
            </a:r>
            <a:r>
              <a:rPr lang="en-IN" sz="3600" b="1" u="sng" dirty="0" smtClean="0">
                <a:solidFill>
                  <a:srgbClr val="FF0000"/>
                </a:solidFill>
              </a:rPr>
              <a:t>was GSTR-2B made available?</a:t>
            </a:r>
            <a:endParaRPr lang="en-IN" sz="3600" u="sng" dirty="0" smtClean="0">
              <a:solidFill>
                <a:srgbClr val="FF0000"/>
              </a:solidFill>
            </a:endParaRPr>
          </a:p>
          <a:p>
            <a:pPr>
              <a:buNone/>
            </a:pPr>
            <a:endParaRPr lang="en-IN" dirty="0" smtClean="0"/>
          </a:p>
          <a:p>
            <a:r>
              <a:rPr lang="en-IN" dirty="0" smtClean="0"/>
              <a:t>GSTR-2B has been made available from August 2020 onwards. It can be generated by recipient taxpayers once a month on the 12th of the month next to the tax period. For instance, GSTR 2B for August 2020 can be accessed on 12th September 2020. The timelines for the generation of GSTR-2B can be checked out on the government portal under the ‘View Advisory’ tab.</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214414" y="0"/>
            <a:ext cx="7643866" cy="6572272"/>
          </a:xfrm>
        </p:spPr>
        <p:txBody>
          <a:bodyPr>
            <a:normAutofit fontScale="92500" lnSpcReduction="10000"/>
          </a:bodyPr>
          <a:lstStyle/>
          <a:p>
            <a:pPr algn="ctr">
              <a:buNone/>
            </a:pPr>
            <a:r>
              <a:rPr lang="en-IN" sz="3600" u="sng" dirty="0" smtClean="0">
                <a:solidFill>
                  <a:srgbClr val="FF0000"/>
                </a:solidFill>
              </a:rPr>
              <a:t>Contents and features of </a:t>
            </a:r>
            <a:r>
              <a:rPr lang="en-IN" sz="3600" u="sng" dirty="0" smtClean="0">
                <a:solidFill>
                  <a:srgbClr val="FF0000"/>
                </a:solidFill>
              </a:rPr>
              <a:t>GSTR-2B</a:t>
            </a:r>
          </a:p>
          <a:p>
            <a:pPr algn="ctr">
              <a:buNone/>
            </a:pPr>
            <a:endParaRPr lang="en-IN" sz="3600" u="sng" dirty="0" smtClean="0">
              <a:solidFill>
                <a:srgbClr val="FF0000"/>
              </a:solidFill>
            </a:endParaRPr>
          </a:p>
          <a:p>
            <a:pPr>
              <a:buNone/>
            </a:pPr>
            <a:r>
              <a:rPr lang="en-IN" sz="1800" dirty="0" smtClean="0"/>
              <a:t>The input tax credit on purchases from any regular taxpayers and non-resident taxable persons will be available. Further, the input tax credit distributed by the input service distributor shall also be available. </a:t>
            </a:r>
            <a:r>
              <a:rPr lang="en-IN" sz="1800" b="1" dirty="0" smtClean="0"/>
              <a:t>The contents of GSTR-2B is as follows:</a:t>
            </a:r>
            <a:endParaRPr lang="en-IN" sz="1800" dirty="0" smtClean="0"/>
          </a:p>
          <a:p>
            <a:pPr lvl="0"/>
            <a:r>
              <a:rPr lang="en-IN" sz="1800" dirty="0" smtClean="0"/>
              <a:t>Summary statement showing ‘ITC available’ and ‘ITC not available’ for every section.</a:t>
            </a:r>
          </a:p>
          <a:p>
            <a:pPr lvl="0"/>
            <a:r>
              <a:rPr lang="en-IN" sz="1800" dirty="0" smtClean="0"/>
              <a:t>Advisory for every section clarifies the kind of action that taxpayers must take.</a:t>
            </a:r>
          </a:p>
          <a:p>
            <a:pPr lvl="0"/>
            <a:r>
              <a:rPr lang="en-IN" sz="1800" dirty="0" smtClean="0"/>
              <a:t>Document-wise details such as invoices, credit notes, debit notes, etc. to view and download.</a:t>
            </a:r>
          </a:p>
          <a:p>
            <a:pPr lvl="0"/>
            <a:r>
              <a:rPr lang="en-IN" sz="1800" dirty="0" smtClean="0"/>
              <a:t>Cut-off dates and advisory for generating and using GSTR-2B.</a:t>
            </a:r>
          </a:p>
          <a:p>
            <a:pPr lvl="0"/>
            <a:r>
              <a:rPr lang="en-IN" sz="1800" dirty="0" smtClean="0"/>
              <a:t>Import of goods and import from SEZ units/developers (available from GSTR 2B of August 2020 onwards).</a:t>
            </a:r>
          </a:p>
          <a:p>
            <a:r>
              <a:rPr lang="en-IN" sz="1800" dirty="0" smtClean="0"/>
              <a:t>The input tax credit will be marked as ‘not available’ in the following two scenarios:</a:t>
            </a:r>
          </a:p>
          <a:p>
            <a:pPr lvl="0"/>
            <a:r>
              <a:rPr lang="en-IN" sz="1800" dirty="0" smtClean="0"/>
              <a:t>Where the time limit to avail input tax credit on an invoice or debit note has expired under section 16(4) of the CGST Act (earlier of 30th September of the year following the financial year or date of filing annual returns).</a:t>
            </a:r>
          </a:p>
          <a:p>
            <a:r>
              <a:rPr lang="en-IN" sz="1800" dirty="0" smtClean="0"/>
              <a:t>The state of the supplier and place of supply is the same, whereas the recipient is located in another state.</a:t>
            </a:r>
            <a:endParaRPr lang="en-IN"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357166"/>
            <a:ext cx="7572428" cy="6143668"/>
          </a:xfrm>
        </p:spPr>
        <p:txBody>
          <a:bodyPr>
            <a:normAutofit lnSpcReduction="10000"/>
          </a:bodyPr>
          <a:lstStyle/>
          <a:p>
            <a:pPr>
              <a:buNone/>
            </a:pPr>
            <a:r>
              <a:rPr lang="en-IN" sz="2400" b="1" u="sng" dirty="0" smtClean="0">
                <a:solidFill>
                  <a:srgbClr val="FF0000"/>
                </a:solidFill>
              </a:rPr>
              <a:t>The notable features of GSTR-2B are as follows:</a:t>
            </a:r>
            <a:endParaRPr lang="en-IN" sz="2400" u="sng" dirty="0" smtClean="0">
              <a:solidFill>
                <a:srgbClr val="FF0000"/>
              </a:solidFill>
            </a:endParaRPr>
          </a:p>
          <a:p>
            <a:pPr marL="596646" lvl="0" indent="-514350">
              <a:buFont typeface="+mj-lt"/>
              <a:buAutoNum type="arabicPeriod"/>
            </a:pPr>
            <a:r>
              <a:rPr lang="en-IN" sz="2200" dirty="0" smtClean="0"/>
              <a:t>To view and download the summary statement as a PDF file.</a:t>
            </a:r>
          </a:p>
          <a:p>
            <a:pPr marL="596646" lvl="0" indent="-514350">
              <a:buFont typeface="+mj-lt"/>
              <a:buAutoNum type="arabicPeriod"/>
            </a:pPr>
            <a:r>
              <a:rPr lang="en-IN" sz="2200" dirty="0" smtClean="0"/>
              <a:t>Can obtain section-wise details or complete download of ITC instantly.</a:t>
            </a:r>
          </a:p>
          <a:p>
            <a:pPr marL="596646" lvl="0" indent="-514350">
              <a:buFont typeface="+mj-lt"/>
              <a:buAutoNum type="arabicPeriod"/>
            </a:pPr>
            <a:r>
              <a:rPr lang="en-IN" sz="2200" dirty="0" smtClean="0"/>
              <a:t>Availability of section-wise advisory.</a:t>
            </a:r>
          </a:p>
          <a:p>
            <a:pPr marL="596646" lvl="0" indent="-514350">
              <a:buFont typeface="+mj-lt"/>
              <a:buAutoNum type="arabicPeriod"/>
            </a:pPr>
            <a:r>
              <a:rPr lang="en-IN" sz="2200" dirty="0" smtClean="0"/>
              <a:t>Allows text search for all the generated records.</a:t>
            </a:r>
          </a:p>
          <a:p>
            <a:pPr marL="596646" lvl="0" indent="-514350">
              <a:buFont typeface="+mj-lt"/>
              <a:buAutoNum type="arabicPeriod"/>
            </a:pPr>
            <a:r>
              <a:rPr lang="en-IN" sz="2200" dirty="0" smtClean="0"/>
              <a:t>Option to view, filter and sort data, as required.</a:t>
            </a:r>
          </a:p>
          <a:p>
            <a:pPr marL="596646" lvl="0" indent="-514350">
              <a:buFont typeface="+mj-lt"/>
              <a:buAutoNum type="arabicPeriod"/>
            </a:pPr>
            <a:r>
              <a:rPr lang="en-IN" sz="2200" dirty="0" smtClean="0"/>
              <a:t>Hide/view the columns as per the user’s convenience.</a:t>
            </a:r>
          </a:p>
          <a:p>
            <a:pPr marL="596646" lvl="0" indent="-514350">
              <a:buFont typeface="+mj-lt"/>
              <a:buAutoNum type="arabicPeriod"/>
            </a:pPr>
            <a:r>
              <a:rPr lang="en-IN" sz="2200" dirty="0" smtClean="0"/>
              <a:t>Where the file contains more than 1,000 records, options for a full download of GSTR-2B and the advanced search is available.</a:t>
            </a:r>
          </a:p>
          <a:p>
            <a:pPr marL="596646" lvl="0" indent="-514350">
              <a:buFont typeface="+mj-lt"/>
              <a:buAutoNum type="arabicPeriod"/>
            </a:pPr>
            <a:r>
              <a:rPr lang="en-IN" sz="2200" dirty="0" smtClean="0"/>
              <a:t>An email or an SMS will be sent to the taxpayer informing about the generation of GSTR 2B.</a:t>
            </a:r>
          </a:p>
          <a:p>
            <a:pPr marL="596646" lvl="0" indent="-514350">
              <a:buFont typeface="+mj-lt"/>
              <a:buAutoNum type="arabicPeriod"/>
            </a:pPr>
            <a:r>
              <a:rPr lang="en-IN" sz="2200" dirty="0" smtClean="0"/>
              <a:t>Only documents filed by suppliers/ISD in their GSTR-1/5/6 is reflected.</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42852"/>
            <a:ext cx="7643866" cy="6500858"/>
          </a:xfrm>
        </p:spPr>
        <p:txBody>
          <a:bodyPr/>
          <a:lstStyle/>
          <a:p>
            <a:r>
              <a:rPr lang="en-IN" sz="2400" b="1" dirty="0" smtClean="0"/>
              <a:t>Comparison of GSTR-2A with GSTR-2B</a:t>
            </a:r>
            <a:endParaRPr lang="en-IN" sz="2400" dirty="0" smtClean="0"/>
          </a:p>
          <a:p>
            <a:pPr>
              <a:buNone/>
            </a:pPr>
            <a:r>
              <a:rPr lang="en-IN" sz="1600" dirty="0" smtClean="0"/>
              <a:t>GSTR-2A and GSTR 2B can be compared as follows:</a:t>
            </a:r>
            <a:endParaRPr lang="en-IN" sz="1600" dirty="0"/>
          </a:p>
        </p:txBody>
      </p:sp>
      <p:graphicFrame>
        <p:nvGraphicFramePr>
          <p:cNvPr id="4" name="Table 3"/>
          <p:cNvGraphicFramePr>
            <a:graphicFrameLocks noGrp="1"/>
          </p:cNvGraphicFramePr>
          <p:nvPr/>
        </p:nvGraphicFramePr>
        <p:xfrm>
          <a:off x="1357290" y="1000108"/>
          <a:ext cx="7429551" cy="5643602"/>
        </p:xfrm>
        <a:graphic>
          <a:graphicData uri="http://schemas.openxmlformats.org/drawingml/2006/table">
            <a:tbl>
              <a:tblPr firstRow="1" bandRow="1">
                <a:tableStyleId>{5940675A-B579-460E-94D1-54222C63F5DA}</a:tableStyleId>
              </a:tblPr>
              <a:tblGrid>
                <a:gridCol w="2476517"/>
                <a:gridCol w="2476517"/>
                <a:gridCol w="2476517"/>
              </a:tblGrid>
              <a:tr h="1117262">
                <a:tc>
                  <a:txBody>
                    <a:bodyPr/>
                    <a:lstStyle/>
                    <a:p>
                      <a:r>
                        <a:rPr kumimoji="0" lang="en-IN" sz="2400" b="0" kern="1200" dirty="0" smtClean="0">
                          <a:solidFill>
                            <a:schemeClr val="tx1"/>
                          </a:solidFill>
                          <a:latin typeface="+mn-lt"/>
                          <a:ea typeface="+mn-ea"/>
                          <a:cs typeface="+mn-cs"/>
                        </a:rPr>
                        <a:t>Parameters for Comparison</a:t>
                      </a:r>
                      <a:endParaRPr lang="en-IN" sz="1800" b="0" dirty="0"/>
                    </a:p>
                  </a:txBody>
                  <a:tcPr/>
                </a:tc>
                <a:tc>
                  <a:txBody>
                    <a:bodyPr/>
                    <a:lstStyle/>
                    <a:p>
                      <a:pPr algn="ctr">
                        <a:lnSpc>
                          <a:spcPct val="115000"/>
                        </a:lnSpc>
                        <a:spcAft>
                          <a:spcPts val="1360"/>
                        </a:spcAft>
                      </a:pPr>
                      <a:r>
                        <a:rPr lang="en-IN" sz="1600" b="1" dirty="0">
                          <a:latin typeface="Times New Roman"/>
                          <a:ea typeface="Times New Roman"/>
                          <a:cs typeface="Mangal"/>
                        </a:rPr>
                        <a:t>GSTR-2A</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b="1" dirty="0">
                          <a:latin typeface="Times New Roman"/>
                          <a:ea typeface="Times New Roman"/>
                          <a:cs typeface="Mangal"/>
                        </a:rPr>
                        <a:t>GSTR-2B</a:t>
                      </a:r>
                      <a:endParaRPr lang="en-IN" sz="1400" b="1" dirty="0">
                        <a:latin typeface="Calibri"/>
                        <a:ea typeface="Times New Roman"/>
                        <a:cs typeface="Mangal"/>
                      </a:endParaRPr>
                    </a:p>
                  </a:txBody>
                  <a:tcPr marL="69215" marR="69215" marT="69215" marB="69215"/>
                </a:tc>
              </a:tr>
              <a:tr h="2263170">
                <a:tc>
                  <a:txBody>
                    <a:bodyPr/>
                    <a:lstStyle/>
                    <a:p>
                      <a:pPr>
                        <a:lnSpc>
                          <a:spcPct val="115000"/>
                        </a:lnSpc>
                        <a:spcAft>
                          <a:spcPts val="1360"/>
                        </a:spcAft>
                      </a:pPr>
                      <a:r>
                        <a:rPr lang="en-IN" sz="1800" b="1" dirty="0">
                          <a:latin typeface="Times New Roman"/>
                          <a:ea typeface="Times New Roman"/>
                          <a:cs typeface="Mangal"/>
                        </a:rPr>
                        <a:t>Type of statement</a:t>
                      </a:r>
                      <a:endParaRPr lang="en-IN" sz="1600" b="1"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A progressive auto-drafted statement that provides input tax credit (ITC) details to every recipient of supplies, based on the suppliers’ data.</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a:latin typeface="Times New Roman"/>
                          <a:ea typeface="Times New Roman"/>
                          <a:cs typeface="Mangal"/>
                        </a:rPr>
                        <a:t>A constant auto-drafted statement that provides input tax credit (ITC) details to every recipient of supplies, based on the suppliers’ data.</a:t>
                      </a:r>
                      <a:endParaRPr lang="en-IN" sz="1400">
                        <a:latin typeface="Calibri"/>
                        <a:ea typeface="Times New Roman"/>
                        <a:cs typeface="Mangal"/>
                      </a:endParaRPr>
                    </a:p>
                  </a:txBody>
                  <a:tcPr marL="69215" marR="69215" marT="69215" marB="69215"/>
                </a:tc>
              </a:tr>
              <a:tr h="2263170">
                <a:tc>
                  <a:txBody>
                    <a:bodyPr/>
                    <a:lstStyle/>
                    <a:p>
                      <a:pPr>
                        <a:lnSpc>
                          <a:spcPct val="115000"/>
                        </a:lnSpc>
                        <a:spcAft>
                          <a:spcPts val="1360"/>
                        </a:spcAft>
                      </a:pPr>
                      <a:r>
                        <a:rPr lang="en-IN" sz="1600" b="1" dirty="0">
                          <a:latin typeface="Times New Roman"/>
                          <a:ea typeface="Times New Roman"/>
                          <a:cs typeface="Mangal"/>
                        </a:rPr>
                        <a:t>Nature of the statement</a:t>
                      </a:r>
                      <a:endParaRPr lang="en-IN" sz="1400" b="1"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Dynamic, as it changes from day to day, as and when a supplier uploads the documents.</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Static, as the GSTR-2B for one month, cannot change based on future actions of the supplier.</a:t>
                      </a:r>
                      <a:endParaRPr lang="en-IN" sz="14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28727" y="214291"/>
          <a:ext cx="7358115" cy="6357982"/>
        </p:xfrm>
        <a:graphic>
          <a:graphicData uri="http://schemas.openxmlformats.org/drawingml/2006/table">
            <a:tbl>
              <a:tblPr firstRow="1" bandRow="1">
                <a:tableStyleId>{5940675A-B579-460E-94D1-54222C63F5DA}</a:tableStyleId>
              </a:tblPr>
              <a:tblGrid>
                <a:gridCol w="2170650"/>
                <a:gridCol w="2450958"/>
                <a:gridCol w="2736507"/>
              </a:tblGrid>
              <a:tr h="2260319">
                <a:tc>
                  <a:txBody>
                    <a:bodyPr/>
                    <a:lstStyle/>
                    <a:p>
                      <a:pPr>
                        <a:lnSpc>
                          <a:spcPct val="115000"/>
                        </a:lnSpc>
                        <a:spcAft>
                          <a:spcPts val="1360"/>
                        </a:spcAft>
                      </a:pPr>
                      <a:r>
                        <a:rPr lang="en-IN" sz="1600" b="1" dirty="0">
                          <a:latin typeface="Times New Roman"/>
                          <a:ea typeface="Times New Roman"/>
                          <a:cs typeface="Mangal"/>
                        </a:rPr>
                        <a:t>Frequency of availability</a:t>
                      </a:r>
                      <a:endParaRPr lang="en-IN" sz="1400" b="1"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dirty="0">
                          <a:latin typeface="Times New Roman"/>
                          <a:ea typeface="Times New Roman"/>
                          <a:cs typeface="Mangal"/>
                        </a:rPr>
                        <a:t>Monthly</a:t>
                      </a:r>
                      <a:endParaRPr lang="en-IN" sz="12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dirty="0">
                          <a:latin typeface="Times New Roman"/>
                          <a:ea typeface="Times New Roman"/>
                          <a:cs typeface="Mangal"/>
                        </a:rPr>
                        <a:t>Monthly</a:t>
                      </a:r>
                      <a:endParaRPr lang="en-IN" sz="1200" dirty="0">
                        <a:latin typeface="Calibri"/>
                        <a:ea typeface="Times New Roman"/>
                        <a:cs typeface="Mangal"/>
                      </a:endParaRPr>
                    </a:p>
                  </a:txBody>
                  <a:tcPr marL="69215" marR="69215" marT="69215" marB="69215"/>
                </a:tc>
              </a:tr>
              <a:tr h="2189684">
                <a:tc>
                  <a:txBody>
                    <a:bodyPr/>
                    <a:lstStyle/>
                    <a:p>
                      <a:pPr>
                        <a:lnSpc>
                          <a:spcPct val="115000"/>
                        </a:lnSpc>
                        <a:spcAft>
                          <a:spcPts val="1360"/>
                        </a:spcAft>
                      </a:pPr>
                      <a:r>
                        <a:rPr lang="en-IN" sz="1600" b="1" dirty="0">
                          <a:latin typeface="Times New Roman"/>
                          <a:ea typeface="Times New Roman"/>
                          <a:cs typeface="Mangal"/>
                        </a:rPr>
                        <a:t>Source of information</a:t>
                      </a:r>
                      <a:endParaRPr lang="en-IN" sz="1400" b="1"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dirty="0">
                          <a:latin typeface="Times New Roman"/>
                          <a:ea typeface="Times New Roman"/>
                          <a:cs typeface="Mangal"/>
                        </a:rPr>
                        <a:t>GSTR-1 or IFF*, GSTR-5, GSTR-6, GSTR-7, GSTR-8, ICES</a:t>
                      </a:r>
                      <a:endParaRPr lang="en-IN" sz="12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a:latin typeface="Times New Roman"/>
                          <a:ea typeface="Times New Roman"/>
                          <a:cs typeface="Mangal"/>
                        </a:rPr>
                        <a:t>GSTR-1 or IFF*, GSTR-5, GSTR-6, ICES</a:t>
                      </a:r>
                      <a:endParaRPr lang="en-IN" sz="1200">
                        <a:latin typeface="Calibri"/>
                        <a:ea typeface="Times New Roman"/>
                        <a:cs typeface="Mangal"/>
                      </a:endParaRPr>
                    </a:p>
                  </a:txBody>
                  <a:tcPr marL="69215" marR="69215" marT="69215" marB="69215"/>
                </a:tc>
              </a:tr>
              <a:tr h="1907979">
                <a:tc>
                  <a:txBody>
                    <a:bodyPr/>
                    <a:lstStyle/>
                    <a:p>
                      <a:pPr>
                        <a:lnSpc>
                          <a:spcPct val="115000"/>
                        </a:lnSpc>
                        <a:spcAft>
                          <a:spcPts val="1360"/>
                        </a:spcAft>
                      </a:pPr>
                      <a:r>
                        <a:rPr lang="en-IN" sz="1600" b="1" dirty="0">
                          <a:latin typeface="Times New Roman"/>
                          <a:ea typeface="Times New Roman"/>
                          <a:cs typeface="Mangal"/>
                        </a:rPr>
                        <a:t>GSTN advisory on ITC claims </a:t>
                      </a:r>
                      <a:endParaRPr lang="en-IN" sz="1400" b="1"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a:latin typeface="Times New Roman"/>
                          <a:ea typeface="Times New Roman"/>
                          <a:cs typeface="Mangal"/>
                        </a:rPr>
                        <a:t>Does not contain information/advisory on the action a taxpayer is supposed to take</a:t>
                      </a:r>
                      <a:endParaRPr lang="en-IN" sz="120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400" dirty="0">
                          <a:latin typeface="Times New Roman"/>
                          <a:ea typeface="Times New Roman"/>
                          <a:cs typeface="Mangal"/>
                        </a:rPr>
                        <a:t>Contains an advisory against each section on whether the ITC is eligible, ineligible or reversible, for the taxpayer to take action accordingly in his GSTR-3B</a:t>
                      </a:r>
                      <a:endParaRPr lang="en-IN" sz="12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1500166" y="357166"/>
          <a:ext cx="7286676" cy="5143536"/>
        </p:xfrm>
        <a:graphic>
          <a:graphicData uri="http://schemas.openxmlformats.org/drawingml/2006/table">
            <a:tbl>
              <a:tblPr firstRow="1" bandRow="1">
                <a:tableStyleId>{5940675A-B579-460E-94D1-54222C63F5DA}</a:tableStyleId>
              </a:tblPr>
              <a:tblGrid>
                <a:gridCol w="2428892"/>
                <a:gridCol w="2428892"/>
                <a:gridCol w="2428892"/>
              </a:tblGrid>
              <a:tr h="1496470">
                <a:tc>
                  <a:txBody>
                    <a:bodyPr/>
                    <a:lstStyle/>
                    <a:p>
                      <a:pPr>
                        <a:lnSpc>
                          <a:spcPct val="115000"/>
                        </a:lnSpc>
                        <a:spcAft>
                          <a:spcPts val="1360"/>
                        </a:spcAft>
                      </a:pPr>
                      <a:r>
                        <a:rPr lang="en-IN" sz="1600" b="1" dirty="0">
                          <a:latin typeface="Times New Roman"/>
                          <a:ea typeface="Times New Roman"/>
                          <a:cs typeface="Mangal"/>
                        </a:rPr>
                        <a:t>When will ITC entries get reflected from various sources?</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GSTR-1: Saved/filed/submitted GSTR-6: Submitted GSTR-7 and GSTR-8: Filed</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a:latin typeface="Times New Roman"/>
                          <a:ea typeface="Times New Roman"/>
                          <a:cs typeface="Mangal"/>
                        </a:rPr>
                        <a:t>GSTR-1, GSTR-5, or GSTR-6: Filed</a:t>
                      </a:r>
                      <a:endParaRPr lang="en-IN" sz="1400">
                        <a:latin typeface="Calibri"/>
                        <a:ea typeface="Times New Roman"/>
                        <a:cs typeface="Mangal"/>
                      </a:endParaRPr>
                    </a:p>
                  </a:txBody>
                  <a:tcPr marL="69215" marR="69215" marT="69215" marB="69215"/>
                </a:tc>
              </a:tr>
              <a:tr h="2150596">
                <a:tc>
                  <a:txBody>
                    <a:bodyPr/>
                    <a:lstStyle/>
                    <a:p>
                      <a:pPr>
                        <a:lnSpc>
                          <a:spcPct val="115000"/>
                        </a:lnSpc>
                        <a:spcAft>
                          <a:spcPts val="1360"/>
                        </a:spcAft>
                      </a:pPr>
                      <a:r>
                        <a:rPr lang="en-IN" sz="1600" b="1">
                          <a:latin typeface="Times New Roman"/>
                          <a:ea typeface="Times New Roman"/>
                          <a:cs typeface="Mangal"/>
                        </a:rPr>
                        <a:t>Cut-off date for entries, to view the statement for a tax period</a:t>
                      </a:r>
                      <a:endParaRPr lang="en-IN" sz="140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Not applicable, as it’s a dynamic statement</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11th/13th of the succeeding month (depending on the type of return)  The statement will be generated on the 14th of the succeeding month</a:t>
                      </a:r>
                      <a:endParaRPr lang="en-IN" sz="1400" dirty="0">
                        <a:latin typeface="Calibri"/>
                        <a:ea typeface="Times New Roman"/>
                        <a:cs typeface="Mangal"/>
                      </a:endParaRPr>
                    </a:p>
                  </a:txBody>
                  <a:tcPr marL="69215" marR="69215" marT="69215" marB="69215"/>
                </a:tc>
              </a:tr>
              <a:tr h="1496470">
                <a:tc>
                  <a:txBody>
                    <a:bodyPr/>
                    <a:lstStyle/>
                    <a:p>
                      <a:pPr>
                        <a:lnSpc>
                          <a:spcPct val="115000"/>
                        </a:lnSpc>
                        <a:spcAft>
                          <a:spcPts val="1360"/>
                        </a:spcAft>
                      </a:pPr>
                      <a:r>
                        <a:rPr lang="en-IN" sz="1600" b="1">
                          <a:latin typeface="Times New Roman"/>
                          <a:ea typeface="Times New Roman"/>
                          <a:cs typeface="Mangal"/>
                        </a:rPr>
                        <a:t>Maximum ITC entries viewable on GST portal without excel download</a:t>
                      </a:r>
                      <a:endParaRPr lang="en-IN" sz="140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500 rows</a:t>
                      </a:r>
                      <a:endParaRPr lang="en-IN" sz="1400" dirty="0">
                        <a:latin typeface="Calibri"/>
                        <a:ea typeface="Times New Roman"/>
                        <a:cs typeface="Mangal"/>
                      </a:endParaRPr>
                    </a:p>
                  </a:txBody>
                  <a:tcPr marL="69215" marR="69215" marT="69215" marB="69215"/>
                </a:tc>
                <a:tc>
                  <a:txBody>
                    <a:bodyPr/>
                    <a:lstStyle/>
                    <a:p>
                      <a:pPr algn="ctr">
                        <a:lnSpc>
                          <a:spcPct val="115000"/>
                        </a:lnSpc>
                        <a:spcAft>
                          <a:spcPts val="1360"/>
                        </a:spcAft>
                      </a:pPr>
                      <a:r>
                        <a:rPr lang="en-IN" sz="1600" dirty="0">
                          <a:latin typeface="Times New Roman"/>
                          <a:ea typeface="Times New Roman"/>
                          <a:cs typeface="Mangal"/>
                        </a:rPr>
                        <a:t>1,000 rows</a:t>
                      </a:r>
                      <a:endParaRPr lang="en-IN" sz="1400" dirty="0">
                        <a:latin typeface="Calibri"/>
                        <a:ea typeface="Times New Roman"/>
                        <a:cs typeface="Mangal"/>
                      </a:endParaRPr>
                    </a:p>
                  </a:txBody>
                  <a:tcPr marL="69215" marR="69215" marT="69215" marB="69215"/>
                </a:tc>
              </a:tr>
            </a:tbl>
          </a:graphicData>
        </a:graphic>
      </p:graphicFrame>
      <p:sp>
        <p:nvSpPr>
          <p:cNvPr id="36865" name="Rectangle 1"/>
          <p:cNvSpPr>
            <a:spLocks noChangeArrowheads="1"/>
          </p:cNvSpPr>
          <p:nvPr/>
        </p:nvSpPr>
        <p:spPr bwMode="auto">
          <a:xfrm>
            <a:off x="1500166" y="5715016"/>
            <a:ext cx="74295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b="0" i="0" u="none" strike="noStrike" cap="none" normalizeH="0" baseline="0" dirty="0" smtClean="0">
                <a:ln>
                  <a:noFill/>
                </a:ln>
                <a:solidFill>
                  <a:srgbClr val="1E314F"/>
                </a:solidFill>
                <a:effectLst/>
                <a:latin typeface="Arial" pitchFamily="34" charset="0"/>
                <a:ea typeface="Times New Roman" pitchFamily="18" charset="0"/>
                <a:cs typeface="Mangal" pitchFamily="18" charset="0"/>
              </a:rPr>
              <a:t>*An Invoice Furnishing Facility (IFF) has been introduced for quarterly GSTR-1 filers to upload their supply invoices so that the recipient of supplies can continuously avail input tax credit.</a:t>
            </a:r>
            <a:endParaRPr kumimoji="0" lang="hi-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285728"/>
            <a:ext cx="7572428" cy="6286544"/>
          </a:xfrm>
        </p:spPr>
        <p:txBody>
          <a:bodyPr>
            <a:normAutofit fontScale="62500" lnSpcReduction="20000"/>
          </a:bodyPr>
          <a:lstStyle/>
          <a:p>
            <a:pPr>
              <a:buNone/>
            </a:pPr>
            <a:r>
              <a:rPr lang="en-IN" b="1" dirty="0" err="1" smtClean="0">
                <a:solidFill>
                  <a:srgbClr val="FF0000"/>
                </a:solidFill>
              </a:rPr>
              <a:t>Q.Should</a:t>
            </a:r>
            <a:r>
              <a:rPr lang="en-IN" b="1" dirty="0" smtClean="0">
                <a:solidFill>
                  <a:srgbClr val="FF0000"/>
                </a:solidFill>
              </a:rPr>
              <a:t> </a:t>
            </a:r>
            <a:r>
              <a:rPr lang="en-IN" b="1" dirty="0" smtClean="0">
                <a:solidFill>
                  <a:srgbClr val="FF0000"/>
                </a:solidFill>
              </a:rPr>
              <a:t>I reconcile my books of accounts with the data generated in FORM GSTR-2B</a:t>
            </a:r>
            <a:r>
              <a:rPr lang="en-IN" b="1" dirty="0" smtClean="0">
                <a:solidFill>
                  <a:srgbClr val="FF0000"/>
                </a:solidFill>
              </a:rPr>
              <a:t>?</a:t>
            </a:r>
          </a:p>
          <a:p>
            <a:endParaRPr lang="en-IN" dirty="0" smtClean="0"/>
          </a:p>
          <a:p>
            <a:pPr>
              <a:buNone/>
            </a:pPr>
            <a:r>
              <a:rPr lang="en-IN" b="1" dirty="0" smtClean="0">
                <a:solidFill>
                  <a:srgbClr val="FF0000"/>
                </a:solidFill>
              </a:rPr>
              <a:t>Ans:</a:t>
            </a:r>
            <a:r>
              <a:rPr lang="en-IN" dirty="0" smtClean="0"/>
              <a:t> Taxpayers are advised to ensure that the data generated in Form GSTR-2B is reconciled with their own records and books of accounts. Taxpayers must ensure that</a:t>
            </a:r>
          </a:p>
          <a:p>
            <a:pPr>
              <a:buNone/>
            </a:pPr>
            <a:r>
              <a:rPr lang="en-IN" dirty="0" err="1" smtClean="0"/>
              <a:t>i</a:t>
            </a:r>
            <a:r>
              <a:rPr lang="en-IN" dirty="0" smtClean="0"/>
              <a:t>. No credit is availed twice for any document under any circumstances.</a:t>
            </a:r>
          </a:p>
          <a:p>
            <a:pPr>
              <a:buNone/>
            </a:pPr>
            <a:r>
              <a:rPr lang="en-IN" dirty="0" smtClean="0"/>
              <a:t>ii. Credit is reversed as per GST Act and Rules in their Form GSTR-3B.</a:t>
            </a:r>
          </a:p>
          <a:p>
            <a:pPr>
              <a:buNone/>
            </a:pPr>
            <a:r>
              <a:rPr lang="en-IN" dirty="0" smtClean="0"/>
              <a:t>iii. Tax on reverse charge basis is paid.</a:t>
            </a:r>
          </a:p>
          <a:p>
            <a:pPr>
              <a:buNone/>
            </a:pPr>
            <a:r>
              <a:rPr lang="en-IN" dirty="0" smtClean="0"/>
              <a:t> </a:t>
            </a:r>
          </a:p>
          <a:p>
            <a:pPr>
              <a:buNone/>
            </a:pPr>
            <a:r>
              <a:rPr lang="en-IN" b="1" dirty="0" smtClean="0">
                <a:solidFill>
                  <a:srgbClr val="FF0000"/>
                </a:solidFill>
              </a:rPr>
              <a:t>Q</a:t>
            </a:r>
            <a:r>
              <a:rPr lang="en-IN" b="1" dirty="0" smtClean="0">
                <a:solidFill>
                  <a:srgbClr val="FF0000"/>
                </a:solidFill>
              </a:rPr>
              <a:t>. </a:t>
            </a:r>
            <a:r>
              <a:rPr lang="en-IN" b="1" dirty="0" smtClean="0">
                <a:solidFill>
                  <a:srgbClr val="FF0000"/>
                </a:solidFill>
              </a:rPr>
              <a:t>What details are available in Form GSTR-2B summary</a:t>
            </a:r>
            <a:r>
              <a:rPr lang="en-IN" b="1" dirty="0" smtClean="0">
                <a:solidFill>
                  <a:srgbClr val="FF0000"/>
                </a:solidFill>
              </a:rPr>
              <a:t>?</a:t>
            </a:r>
          </a:p>
          <a:p>
            <a:pPr>
              <a:buNone/>
            </a:pPr>
            <a:endParaRPr lang="en-IN" dirty="0" smtClean="0"/>
          </a:p>
          <a:p>
            <a:pPr>
              <a:buNone/>
            </a:pPr>
            <a:r>
              <a:rPr lang="en-IN" b="1" dirty="0" smtClean="0">
                <a:solidFill>
                  <a:srgbClr val="FF0000"/>
                </a:solidFill>
              </a:rPr>
              <a:t>Ans:</a:t>
            </a:r>
            <a:r>
              <a:rPr lang="en-IN" dirty="0" smtClean="0"/>
              <a:t> Form GSTR-2B summary is bifurcated into following two summaries:</a:t>
            </a:r>
          </a:p>
          <a:p>
            <a:pPr>
              <a:buNone/>
            </a:pPr>
            <a:r>
              <a:rPr lang="en-IN" b="1" dirty="0" smtClean="0"/>
              <a:t>ITC Available:</a:t>
            </a:r>
            <a:r>
              <a:rPr lang="en-IN" dirty="0" smtClean="0"/>
              <a:t> A summary of ITC available as on the date of its generation and is divided into credit that can be availed and credit that is to be reversed (Table 3)</a:t>
            </a:r>
          </a:p>
          <a:p>
            <a:pPr>
              <a:buNone/>
            </a:pPr>
            <a:r>
              <a:rPr lang="en-IN" b="1" dirty="0" smtClean="0"/>
              <a:t>ITC not Available:</a:t>
            </a:r>
            <a:r>
              <a:rPr lang="en-IN" dirty="0" smtClean="0"/>
              <a:t> A summary of ITC not available and is divided into ITC not available and ITC reversal (Table 4)</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14290"/>
            <a:ext cx="8143900" cy="6643710"/>
          </a:xfrm>
        </p:spPr>
        <p:txBody>
          <a:bodyPr>
            <a:normAutofit fontScale="47500" lnSpcReduction="20000"/>
          </a:bodyPr>
          <a:lstStyle/>
          <a:p>
            <a:pPr>
              <a:buNone/>
            </a:pPr>
            <a:r>
              <a:rPr lang="en-IN" sz="5100" b="1" dirty="0" smtClean="0">
                <a:solidFill>
                  <a:srgbClr val="FF0000"/>
                </a:solidFill>
              </a:rPr>
              <a:t>Q. </a:t>
            </a:r>
            <a:r>
              <a:rPr lang="en-IN" sz="5100" b="1" dirty="0" smtClean="0">
                <a:solidFill>
                  <a:srgbClr val="FF0000"/>
                </a:solidFill>
              </a:rPr>
              <a:t>What details are available in PART-A of ITC Available?</a:t>
            </a:r>
            <a:endParaRPr lang="en-IN" sz="5100" dirty="0" smtClean="0">
              <a:solidFill>
                <a:srgbClr val="FF0000"/>
              </a:solidFill>
            </a:endParaRPr>
          </a:p>
          <a:p>
            <a:endParaRPr lang="en-IN" b="1" dirty="0" smtClean="0"/>
          </a:p>
          <a:p>
            <a:pPr>
              <a:buNone/>
            </a:pPr>
            <a:r>
              <a:rPr lang="en-IN" b="1" dirty="0" smtClean="0"/>
              <a:t>Ans</a:t>
            </a:r>
            <a:r>
              <a:rPr lang="en-IN" b="1" dirty="0" smtClean="0"/>
              <a:t>:</a:t>
            </a:r>
            <a:r>
              <a:rPr lang="en-IN" dirty="0" smtClean="0"/>
              <a:t> The PART-A of ITC Available contains details of inward supplies (invoices, debit notes and amendments related to invoices and debit notes) and import of goods received from suppliers, in the following manner:</a:t>
            </a:r>
          </a:p>
          <a:p>
            <a:pPr>
              <a:buNone/>
            </a:pPr>
            <a:r>
              <a:rPr lang="en-IN" dirty="0" smtClean="0"/>
              <a:t>1. All Other ITC – Supplies from registered persons</a:t>
            </a:r>
          </a:p>
          <a:p>
            <a:pPr lvl="0"/>
            <a:r>
              <a:rPr lang="en-IN" dirty="0" smtClean="0"/>
              <a:t>B2B – Invoices</a:t>
            </a:r>
          </a:p>
          <a:p>
            <a:pPr lvl="0"/>
            <a:r>
              <a:rPr lang="en-IN" dirty="0" smtClean="0"/>
              <a:t>B2B – Debit notes</a:t>
            </a:r>
          </a:p>
          <a:p>
            <a:pPr lvl="0"/>
            <a:r>
              <a:rPr lang="en-IN" dirty="0" smtClean="0"/>
              <a:t>B2B – Invoices (Amendment)</a:t>
            </a:r>
          </a:p>
          <a:p>
            <a:pPr lvl="0"/>
            <a:r>
              <a:rPr lang="en-IN" dirty="0" smtClean="0"/>
              <a:t>B2B – Debit Notes (Amendment)</a:t>
            </a:r>
          </a:p>
          <a:p>
            <a:pPr>
              <a:buNone/>
            </a:pPr>
            <a:r>
              <a:rPr lang="en-IN" dirty="0" smtClean="0"/>
              <a:t>2. Inward Supplies from Input Service Distributor/ISD</a:t>
            </a:r>
          </a:p>
          <a:p>
            <a:pPr lvl="0"/>
            <a:r>
              <a:rPr lang="en-IN" dirty="0" smtClean="0"/>
              <a:t>ISD – Invoices</a:t>
            </a:r>
          </a:p>
          <a:p>
            <a:pPr lvl="0"/>
            <a:r>
              <a:rPr lang="en-IN" dirty="0" smtClean="0"/>
              <a:t>ISD – Invoices (Amendment)</a:t>
            </a:r>
          </a:p>
          <a:p>
            <a:pPr>
              <a:buNone/>
            </a:pPr>
            <a:r>
              <a:rPr lang="en-IN" dirty="0" smtClean="0"/>
              <a:t>3. Inward Supplies liable for reverse charge</a:t>
            </a:r>
          </a:p>
          <a:p>
            <a:pPr lvl="0"/>
            <a:r>
              <a:rPr lang="en-IN" dirty="0" smtClean="0"/>
              <a:t>B2B – Invoices</a:t>
            </a:r>
          </a:p>
          <a:p>
            <a:pPr lvl="0"/>
            <a:r>
              <a:rPr lang="en-IN" dirty="0" smtClean="0"/>
              <a:t>B2B – Debit notes</a:t>
            </a:r>
          </a:p>
          <a:p>
            <a:pPr lvl="0"/>
            <a:r>
              <a:rPr lang="en-IN" dirty="0" smtClean="0"/>
              <a:t>B2B – Invoices (Amendment)</a:t>
            </a:r>
          </a:p>
          <a:p>
            <a:pPr lvl="0"/>
            <a:r>
              <a:rPr lang="en-IN" dirty="0" smtClean="0"/>
              <a:t>B2B – Debit Notes (Amendment)</a:t>
            </a:r>
          </a:p>
          <a:p>
            <a:pPr>
              <a:buNone/>
            </a:pPr>
            <a:r>
              <a:rPr lang="en-IN" dirty="0" smtClean="0"/>
              <a:t>4. Import of Goods</a:t>
            </a:r>
          </a:p>
          <a:p>
            <a:pPr lvl="0"/>
            <a:r>
              <a:rPr lang="en-IN" dirty="0" smtClean="0"/>
              <a:t>IMPG – Import of goods from overseas</a:t>
            </a:r>
          </a:p>
          <a:p>
            <a:pPr lvl="0"/>
            <a:r>
              <a:rPr lang="en-IN" dirty="0" smtClean="0"/>
              <a:t>IMPG (Amendment)</a:t>
            </a:r>
          </a:p>
          <a:p>
            <a:pPr lvl="0"/>
            <a:r>
              <a:rPr lang="en-IN" dirty="0" smtClean="0"/>
              <a:t>IMPGSEZ – Import of goods from SEZ</a:t>
            </a:r>
          </a:p>
          <a:p>
            <a:pPr lvl="0"/>
            <a:r>
              <a:rPr lang="en-IN" dirty="0" smtClean="0"/>
              <a:t>IMPGSEZ (Amendment)</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214414" y="214290"/>
            <a:ext cx="7572428" cy="6286544"/>
          </a:xfrm>
        </p:spPr>
        <p:txBody>
          <a:bodyPr>
            <a:normAutofit/>
          </a:bodyPr>
          <a:lstStyle/>
          <a:p>
            <a:pPr>
              <a:buNone/>
            </a:pPr>
            <a:r>
              <a:rPr lang="en-IN" dirty="0" smtClean="0">
                <a:solidFill>
                  <a:srgbClr val="FF0000"/>
                </a:solidFill>
              </a:rPr>
              <a:t>Q. </a:t>
            </a:r>
            <a:r>
              <a:rPr lang="en-IN" dirty="0" smtClean="0">
                <a:solidFill>
                  <a:srgbClr val="FF0000"/>
                </a:solidFill>
              </a:rPr>
              <a:t>What details are available in PART-B of ITC Reversal?</a:t>
            </a:r>
          </a:p>
          <a:p>
            <a:pPr>
              <a:buNone/>
            </a:pPr>
            <a:r>
              <a:rPr lang="en-IN" sz="2800" b="1" dirty="0" smtClean="0"/>
              <a:t>Ans:</a:t>
            </a:r>
            <a:r>
              <a:rPr lang="en-IN" sz="2800" dirty="0" smtClean="0"/>
              <a:t> The PART-B of ITC Reversal contains details of credit notes and amendments thereof issued by the suppliers or ISD, in the following manner:</a:t>
            </a:r>
          </a:p>
          <a:p>
            <a:pPr lvl="0"/>
            <a:r>
              <a:rPr lang="en-IN" sz="2800" dirty="0" smtClean="0"/>
              <a:t>B2B – Credit Notes</a:t>
            </a:r>
          </a:p>
          <a:p>
            <a:pPr lvl="0"/>
            <a:r>
              <a:rPr lang="en-IN" sz="2800" dirty="0" smtClean="0"/>
              <a:t>B2B – Credit notes (Amendment)</a:t>
            </a:r>
          </a:p>
          <a:p>
            <a:pPr lvl="0"/>
            <a:r>
              <a:rPr lang="en-IN" sz="2800" dirty="0" smtClean="0"/>
              <a:t>B2B – Credit Notes (Reverse charge)</a:t>
            </a:r>
          </a:p>
          <a:p>
            <a:pPr lvl="0"/>
            <a:r>
              <a:rPr lang="en-IN" sz="2800" dirty="0" smtClean="0"/>
              <a:t>B2B – Credit notes (Reverse charge) (Amendment)</a:t>
            </a:r>
          </a:p>
          <a:p>
            <a:pPr lvl="0"/>
            <a:r>
              <a:rPr lang="en-IN" sz="2800" dirty="0" smtClean="0"/>
              <a:t>ISD – Credit notes</a:t>
            </a:r>
          </a:p>
          <a:p>
            <a:pPr lvl="0"/>
            <a:r>
              <a:rPr lang="en-IN" sz="2800" dirty="0" smtClean="0"/>
              <a:t>ISD Amendment – Credit notes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291"/>
            <a:ext cx="7786742" cy="6429420"/>
          </a:xfrm>
        </p:spPr>
        <p:txBody>
          <a:bodyPr>
            <a:normAutofit fontScale="90000"/>
          </a:bodyPr>
          <a:lstStyle/>
          <a:p>
            <a:r>
              <a:rPr lang="en-IN" sz="4800" b="1" dirty="0">
                <a:solidFill>
                  <a:srgbClr val="FF0000"/>
                </a:solidFill>
                <a:latin typeface="Arial Black" pitchFamily="34" charset="0"/>
              </a:rPr>
              <a:t>GSTR 2A </a:t>
            </a:r>
            <a:r>
              <a:rPr lang="en-IN" sz="4000" dirty="0">
                <a:latin typeface="Arial Black" pitchFamily="34" charset="0"/>
              </a:rPr>
              <a:t/>
            </a:r>
            <a:br>
              <a:rPr lang="en-IN" sz="4000" dirty="0">
                <a:latin typeface="Arial Black" pitchFamily="34" charset="0"/>
              </a:rPr>
            </a:br>
            <a:r>
              <a:rPr lang="en-IN" sz="4000" b="1" dirty="0">
                <a:latin typeface="Arial Black" pitchFamily="34" charset="0"/>
              </a:rPr>
              <a:t> </a:t>
            </a:r>
            <a:r>
              <a:rPr lang="en-IN" sz="2000" dirty="0"/>
              <a:t/>
            </a:r>
            <a:br>
              <a:rPr lang="en-IN" sz="2000" dirty="0"/>
            </a:br>
            <a:r>
              <a:rPr lang="en-IN" sz="2800" i="1" dirty="0" smtClean="0"/>
              <a:t>Budget </a:t>
            </a:r>
            <a:r>
              <a:rPr lang="en-IN" sz="2800" i="1" dirty="0"/>
              <a:t>2021 update :Section 16 amended to allow taxpayers’ </a:t>
            </a:r>
            <a:r>
              <a:rPr lang="en-IN" sz="2800" i="1" dirty="0" smtClean="0"/>
              <a:t>   claim </a:t>
            </a:r>
            <a:r>
              <a:rPr lang="en-IN" sz="2800" i="1" dirty="0"/>
              <a:t>of the input tax credit based on GSTR-2A and GSTR-2B. Henceforth, the input tax credit on invoice or debit note may be availed only when the details of such invoice or debit note have been furnished by the supplier in the statement of outward supplies and such details have been communicated to the recipient of such invoice or debit note.</a:t>
            </a:r>
            <a:r>
              <a:rPr lang="en-IN" sz="2800" dirty="0"/>
              <a:t/>
            </a:r>
            <a:br>
              <a:rPr lang="en-IN" sz="2800" dirty="0"/>
            </a:br>
            <a:r>
              <a:rPr lang="en-IN" sz="2800" i="1" dirty="0"/>
              <a:t>GSTR 2A is an automatic return generated for a taxpayer from his seller’s GSTR-1.In this article, we discuss the following topics in detail</a:t>
            </a:r>
            <a:r>
              <a:rPr lang="en-IN" sz="2000" i="1" dirty="0"/>
              <a:t>:</a:t>
            </a:r>
            <a:r>
              <a:rPr lang="en-IN" sz="2000" dirty="0"/>
              <a:t/>
            </a:r>
            <a:br>
              <a:rPr lang="en-IN" sz="2000" dirty="0"/>
            </a:br>
            <a:r>
              <a:rPr lang="en-IN" sz="2000" i="1" dirty="0"/>
              <a:t> </a:t>
            </a:r>
            <a:r>
              <a:rPr lang="en-IN" sz="2000" dirty="0"/>
              <a:t/>
            </a:r>
            <a:br>
              <a:rPr lang="en-IN" sz="2000" dirty="0"/>
            </a:br>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14290"/>
            <a:ext cx="7572428" cy="6429420"/>
          </a:xfrm>
        </p:spPr>
        <p:txBody>
          <a:bodyPr>
            <a:normAutofit fontScale="77500" lnSpcReduction="20000"/>
          </a:bodyPr>
          <a:lstStyle/>
          <a:p>
            <a:pPr>
              <a:buNone/>
            </a:pPr>
            <a:r>
              <a:rPr lang="en-IN" sz="3600" dirty="0" smtClean="0">
                <a:solidFill>
                  <a:srgbClr val="FF0000"/>
                </a:solidFill>
              </a:rPr>
              <a:t>Q. </a:t>
            </a:r>
            <a:r>
              <a:rPr lang="en-IN" sz="3600" dirty="0" smtClean="0">
                <a:solidFill>
                  <a:srgbClr val="FF0000"/>
                </a:solidFill>
              </a:rPr>
              <a:t>What details are available in PART-A of ITC Not Available?</a:t>
            </a:r>
          </a:p>
          <a:p>
            <a:pPr>
              <a:buNone/>
            </a:pPr>
            <a:r>
              <a:rPr lang="en-IN" sz="2900" b="1" dirty="0" smtClean="0"/>
              <a:t>Ans:</a:t>
            </a:r>
            <a:r>
              <a:rPr lang="en-IN" sz="2900" dirty="0" smtClean="0"/>
              <a:t> The PART-A of ITC Not Available contains details of inward supplies (invoices, debit notes and amendments related to invoices and debit notes) received from suppliers, in the following manner:</a:t>
            </a:r>
          </a:p>
          <a:p>
            <a:pPr>
              <a:buNone/>
            </a:pPr>
            <a:r>
              <a:rPr lang="en-IN" sz="2900" dirty="0" smtClean="0"/>
              <a:t>1. All Other ITC – Supplies from registered persons</a:t>
            </a:r>
          </a:p>
          <a:p>
            <a:pPr lvl="0"/>
            <a:r>
              <a:rPr lang="en-IN" sz="2900" dirty="0" smtClean="0"/>
              <a:t>B2B – Invoices</a:t>
            </a:r>
          </a:p>
          <a:p>
            <a:pPr lvl="0"/>
            <a:r>
              <a:rPr lang="en-IN" sz="2900" dirty="0" smtClean="0"/>
              <a:t>B2B – Debit notes</a:t>
            </a:r>
          </a:p>
          <a:p>
            <a:pPr lvl="0"/>
            <a:r>
              <a:rPr lang="en-IN" sz="2900" dirty="0" smtClean="0"/>
              <a:t>B2B – Invoices (Amendment)</a:t>
            </a:r>
          </a:p>
          <a:p>
            <a:pPr lvl="0"/>
            <a:r>
              <a:rPr lang="en-IN" sz="2900" dirty="0" smtClean="0"/>
              <a:t>B2B – Debit Notes (Amendment)</a:t>
            </a:r>
          </a:p>
          <a:p>
            <a:pPr>
              <a:buNone/>
            </a:pPr>
            <a:r>
              <a:rPr lang="en-IN" sz="2900" dirty="0" smtClean="0"/>
              <a:t>2. Inward Supplies from Input Service Distributor/ISD</a:t>
            </a:r>
          </a:p>
          <a:p>
            <a:pPr lvl="0"/>
            <a:r>
              <a:rPr lang="en-IN" sz="2900" dirty="0" smtClean="0"/>
              <a:t>ISD – Invoices</a:t>
            </a:r>
          </a:p>
          <a:p>
            <a:pPr lvl="0"/>
            <a:r>
              <a:rPr lang="en-IN" sz="2900" dirty="0" smtClean="0"/>
              <a:t>ISD – Invoices (Amendment)</a:t>
            </a:r>
          </a:p>
          <a:p>
            <a:pPr>
              <a:buNone/>
            </a:pPr>
            <a:r>
              <a:rPr lang="en-IN" sz="2900" dirty="0" smtClean="0"/>
              <a:t>3. Inward Supplies liable for reverse charge</a:t>
            </a:r>
          </a:p>
          <a:p>
            <a:pPr lvl="0"/>
            <a:r>
              <a:rPr lang="en-IN" sz="2900" dirty="0" smtClean="0"/>
              <a:t>B2B – Invoices</a:t>
            </a:r>
          </a:p>
          <a:p>
            <a:pPr lvl="0"/>
            <a:r>
              <a:rPr lang="en-IN" sz="2900" dirty="0" smtClean="0"/>
              <a:t>B2B – Debit notes</a:t>
            </a:r>
          </a:p>
          <a:p>
            <a:pPr lvl="0"/>
            <a:r>
              <a:rPr lang="en-IN" sz="2900" dirty="0" smtClean="0"/>
              <a:t>B2B – Invoices (Amendment)</a:t>
            </a:r>
          </a:p>
          <a:p>
            <a:pPr lvl="0"/>
            <a:r>
              <a:rPr lang="en-IN" sz="2900" dirty="0" smtClean="0"/>
              <a:t>B2B – Debit Notes (Amendment)</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14290"/>
            <a:ext cx="7786742" cy="6429420"/>
          </a:xfrm>
        </p:spPr>
        <p:txBody>
          <a:bodyPr>
            <a:normAutofit fontScale="92500" lnSpcReduction="20000"/>
          </a:bodyPr>
          <a:lstStyle/>
          <a:p>
            <a:pPr>
              <a:buNone/>
            </a:pPr>
            <a:r>
              <a:rPr lang="en-IN" sz="3000" dirty="0" err="1" smtClean="0">
                <a:solidFill>
                  <a:srgbClr val="FF0000"/>
                </a:solidFill>
              </a:rPr>
              <a:t>Q.What</a:t>
            </a:r>
            <a:r>
              <a:rPr lang="en-IN" sz="3000" dirty="0" smtClean="0">
                <a:solidFill>
                  <a:srgbClr val="FF0000"/>
                </a:solidFill>
              </a:rPr>
              <a:t> </a:t>
            </a:r>
            <a:r>
              <a:rPr lang="en-IN" sz="3000" dirty="0" smtClean="0">
                <a:solidFill>
                  <a:srgbClr val="FF0000"/>
                </a:solidFill>
              </a:rPr>
              <a:t>details are available in PART-B of ITC Not Available?</a:t>
            </a:r>
          </a:p>
          <a:p>
            <a:pPr>
              <a:buNone/>
            </a:pPr>
            <a:r>
              <a:rPr lang="en-IN" sz="2600" b="1" dirty="0" smtClean="0"/>
              <a:t>Ans:</a:t>
            </a:r>
            <a:r>
              <a:rPr lang="en-IN" sz="2600" dirty="0" smtClean="0"/>
              <a:t> The PART-B of ITC Not Available contains details of credit notes and amendments thereof issued by the suppliers or ISD, in the following manner:</a:t>
            </a:r>
          </a:p>
          <a:p>
            <a:pPr lvl="0"/>
            <a:r>
              <a:rPr lang="en-IN" sz="2600" dirty="0" smtClean="0"/>
              <a:t>B2B – Credit Notes</a:t>
            </a:r>
          </a:p>
          <a:p>
            <a:pPr lvl="0"/>
            <a:r>
              <a:rPr lang="en-IN" sz="2600" dirty="0" smtClean="0"/>
              <a:t>B2B – Credit notes (Amendment)</a:t>
            </a:r>
          </a:p>
          <a:p>
            <a:pPr lvl="0"/>
            <a:r>
              <a:rPr lang="en-IN" sz="2600" dirty="0" smtClean="0"/>
              <a:t>B2B – Credit Notes (Reverse charge)</a:t>
            </a:r>
          </a:p>
          <a:p>
            <a:pPr lvl="0"/>
            <a:r>
              <a:rPr lang="en-IN" sz="2600" dirty="0" smtClean="0"/>
              <a:t>B2B – Credit notes (Reverse charge) (Amendment)</a:t>
            </a:r>
          </a:p>
          <a:p>
            <a:pPr lvl="0"/>
            <a:r>
              <a:rPr lang="en-IN" sz="2600" dirty="0" smtClean="0"/>
              <a:t>ISD – Credit notes</a:t>
            </a:r>
          </a:p>
          <a:p>
            <a:pPr lvl="0"/>
            <a:r>
              <a:rPr lang="en-IN" sz="2600" dirty="0" smtClean="0"/>
              <a:t>ISD Amendment – Credit notes</a:t>
            </a:r>
          </a:p>
          <a:p>
            <a:pPr>
              <a:buNone/>
            </a:pPr>
            <a:r>
              <a:rPr lang="en-IN" sz="3000" dirty="0" smtClean="0">
                <a:solidFill>
                  <a:srgbClr val="FF0000"/>
                </a:solidFill>
              </a:rPr>
              <a:t>Q. </a:t>
            </a:r>
            <a:r>
              <a:rPr lang="en-IN" sz="3000" dirty="0" smtClean="0">
                <a:solidFill>
                  <a:srgbClr val="FF0000"/>
                </a:solidFill>
              </a:rPr>
              <a:t>How are amendments taken into account for summary tables?</a:t>
            </a:r>
          </a:p>
          <a:p>
            <a:pPr>
              <a:buNone/>
            </a:pPr>
            <a:r>
              <a:rPr lang="en-IN" sz="2600" b="1" dirty="0" smtClean="0"/>
              <a:t>Ans:</a:t>
            </a:r>
            <a:r>
              <a:rPr lang="en-IN" sz="2600" dirty="0" smtClean="0"/>
              <a:t> Summary wise details of all amendment tables in Form GSTR-2B displays the differential tax amount (Amended – Original), i.e., the delta value. However, the document details will display revised details with reference to the original document.</a:t>
            </a:r>
            <a:endParaRPr lang="en-IN"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715304" cy="6357982"/>
          </a:xfrm>
        </p:spPr>
        <p:txBody>
          <a:bodyPr>
            <a:normAutofit fontScale="70000" lnSpcReduction="20000"/>
          </a:bodyPr>
          <a:lstStyle/>
          <a:p>
            <a:pPr algn="ctr">
              <a:buNone/>
            </a:pPr>
            <a:r>
              <a:rPr lang="en-IN" sz="4000" b="1" dirty="0" smtClean="0">
                <a:solidFill>
                  <a:srgbClr val="FF0000"/>
                </a:solidFill>
              </a:rPr>
              <a:t>ITC Eligibility – Form </a:t>
            </a:r>
            <a:r>
              <a:rPr lang="en-IN" sz="4000" b="1" dirty="0" smtClean="0">
                <a:solidFill>
                  <a:srgbClr val="FF0000"/>
                </a:solidFill>
              </a:rPr>
              <a:t>GSTR-2B</a:t>
            </a:r>
          </a:p>
          <a:p>
            <a:endParaRPr lang="en-IN" dirty="0" smtClean="0"/>
          </a:p>
          <a:p>
            <a:pPr>
              <a:buNone/>
            </a:pPr>
            <a:r>
              <a:rPr lang="en-IN" dirty="0" smtClean="0">
                <a:solidFill>
                  <a:srgbClr val="FF0000"/>
                </a:solidFill>
              </a:rPr>
              <a:t>Q. Whether </a:t>
            </a:r>
            <a:r>
              <a:rPr lang="en-IN" dirty="0" smtClean="0">
                <a:solidFill>
                  <a:srgbClr val="FF0000"/>
                </a:solidFill>
              </a:rPr>
              <a:t>taxpayer is eligible to take credit / ITC on all the supplies auto-drafted in Form GSTR-2B?</a:t>
            </a:r>
          </a:p>
          <a:p>
            <a:pPr>
              <a:buNone/>
            </a:pPr>
            <a:r>
              <a:rPr lang="en-IN" dirty="0" smtClean="0"/>
              <a:t>Ans: Taxpayers would be eligible to avail input tax credit based on the ITC indicated in Form GSTR-2B, as per availability/ eligibility of ITC. However, there may be other scenarios for which Input Tax Credit may not be available to the taxpayers and the same has not been generated by the system in Form GSTR-2B. Taxpayers, are advised to self-assess and reverse or take such credit in their Form GSTR-3B.</a:t>
            </a:r>
          </a:p>
          <a:p>
            <a:pPr>
              <a:buNone/>
            </a:pPr>
            <a:r>
              <a:rPr lang="en-IN" dirty="0" smtClean="0">
                <a:solidFill>
                  <a:srgbClr val="FF0000"/>
                </a:solidFill>
              </a:rPr>
              <a:t>Q. </a:t>
            </a:r>
            <a:r>
              <a:rPr lang="en-IN" dirty="0" smtClean="0">
                <a:solidFill>
                  <a:srgbClr val="FF0000"/>
                </a:solidFill>
              </a:rPr>
              <a:t>What are the different scenarios where ITC is not available?</a:t>
            </a:r>
          </a:p>
          <a:p>
            <a:pPr>
              <a:buNone/>
            </a:pPr>
            <a:r>
              <a:rPr lang="en-IN" dirty="0" smtClean="0"/>
              <a:t>Ans: Only in the following scenarios, ITC availability is shown as No in Form GSTR-2B: –</a:t>
            </a:r>
          </a:p>
          <a:p>
            <a:r>
              <a:rPr lang="en-IN" dirty="0" err="1" smtClean="0"/>
              <a:t>i</a:t>
            </a:r>
            <a:r>
              <a:rPr lang="en-IN" dirty="0" smtClean="0"/>
              <a:t>. Invoice or debit note for supply of goods or services or both where the recipient is not entitled to Input Tax Credit.</a:t>
            </a:r>
          </a:p>
          <a:p>
            <a:r>
              <a:rPr lang="en-IN" dirty="0" smtClean="0"/>
              <a:t>ii. Invoice or debit note where the Supplier (GSTIN) and place of supply are in the same State, while recipient is in another State</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900" b="1" dirty="0" smtClean="0">
                <a:solidFill>
                  <a:srgbClr val="FF0000"/>
                </a:solidFill>
              </a:rPr>
              <a:t>GSTR-3B  VS GSTR-2A</a:t>
            </a:r>
            <a:r>
              <a:rPr lang="en-IN" dirty="0" smtClean="0"/>
              <a:t/>
            </a:r>
            <a:br>
              <a:rPr lang="en-IN" dirty="0" smtClean="0"/>
            </a:br>
            <a:endParaRPr lang="en-IN" dirty="0"/>
          </a:p>
        </p:txBody>
      </p:sp>
      <p:sp>
        <p:nvSpPr>
          <p:cNvPr id="3" name="Content Placeholder 2"/>
          <p:cNvSpPr>
            <a:spLocks noGrp="1"/>
          </p:cNvSpPr>
          <p:nvPr>
            <p:ph idx="1"/>
          </p:nvPr>
        </p:nvSpPr>
        <p:spPr>
          <a:xfrm>
            <a:off x="1285852" y="1428736"/>
            <a:ext cx="7498080" cy="4800600"/>
          </a:xfrm>
        </p:spPr>
        <p:txBody>
          <a:bodyPr>
            <a:noAutofit/>
          </a:bodyPr>
          <a:lstStyle/>
          <a:p>
            <a:pPr algn="ctr">
              <a:buNone/>
            </a:pPr>
            <a:r>
              <a:rPr lang="en-IN" sz="2400" dirty="0" smtClean="0"/>
              <a:t>When the supplier files GSTR – 1 in any particular month disclosing his sales, the corresponding details are captured in GSTR – 2A of the recipient. While the filing of Form GSTR – 2 has been kept in abeyance, it is still important under the GST framework for the taxpayers to </a:t>
            </a:r>
            <a:r>
              <a:rPr lang="en-IN" sz="2400" b="1" dirty="0" smtClean="0"/>
              <a:t>reconcile the ITC claimed in Form GSTR – 3B and Form GSTR – 2A. </a:t>
            </a:r>
            <a:r>
              <a:rPr lang="en-IN" sz="2400" dirty="0" smtClean="0"/>
              <a:t>GSTR – 3B is a summary return. Hence, the amount of ITC available as disclosed in Table 4(a) must match with tax details disclosed in Form GSTR – 2A.</a:t>
            </a:r>
            <a:endParaRPr lang="en-I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11222"/>
          </a:xfrm>
        </p:spPr>
        <p:txBody>
          <a:bodyPr>
            <a:noAutofit/>
          </a:bodyPr>
          <a:lstStyle/>
          <a:p>
            <a:r>
              <a:rPr lang="en-IN" sz="3200" b="1" dirty="0" smtClean="0">
                <a:solidFill>
                  <a:srgbClr val="FF0000"/>
                </a:solidFill>
              </a:rPr>
              <a:t>Importance for GSTR-3B </a:t>
            </a:r>
            <a:r>
              <a:rPr lang="en-IN" sz="3200" b="1" dirty="0" smtClean="0">
                <a:solidFill>
                  <a:srgbClr val="FF0000"/>
                </a:solidFill>
              </a:rPr>
              <a:t>VS </a:t>
            </a:r>
            <a:r>
              <a:rPr lang="en-IN" sz="3200" b="1" dirty="0" smtClean="0">
                <a:solidFill>
                  <a:srgbClr val="FF0000"/>
                </a:solidFill>
              </a:rPr>
              <a:t>GSTR-2A </a:t>
            </a:r>
            <a:endParaRPr lang="en-IN" sz="3200" dirty="0">
              <a:solidFill>
                <a:srgbClr val="FF0000"/>
              </a:solidFill>
            </a:endParaRPr>
          </a:p>
        </p:txBody>
      </p:sp>
      <p:sp>
        <p:nvSpPr>
          <p:cNvPr id="3" name="Content Placeholder 2"/>
          <p:cNvSpPr>
            <a:spLocks noGrp="1"/>
          </p:cNvSpPr>
          <p:nvPr>
            <p:ph idx="1"/>
          </p:nvPr>
        </p:nvSpPr>
        <p:spPr>
          <a:xfrm>
            <a:off x="1214414" y="1285860"/>
            <a:ext cx="7500990" cy="5572140"/>
          </a:xfrm>
        </p:spPr>
        <p:txBody>
          <a:bodyPr>
            <a:noAutofit/>
          </a:bodyPr>
          <a:lstStyle/>
          <a:p>
            <a:pPr algn="ctr">
              <a:buNone/>
            </a:pPr>
            <a:r>
              <a:rPr lang="en-IN" sz="1450" dirty="0" smtClean="0"/>
              <a:t>It is important to reconcile Form GSTR – 3B and Form GSTR – 2A on account of the following reasons:</a:t>
            </a:r>
          </a:p>
          <a:p>
            <a:pPr lvl="0"/>
            <a:r>
              <a:rPr lang="en-IN" sz="1450" dirty="0" smtClean="0"/>
              <a:t>GST authorities have issued notices to a large number of taxpayers asking them to reconcile the ITC claimed in a self-declared summary return Form GSTR – 3B with the auto-generated Form GSTR – 2A. Such notices are issued in Form GST ASMT – 10. The taxpayer would be required to reply to such notices or pay the differential amount.</a:t>
            </a:r>
          </a:p>
          <a:p>
            <a:pPr lvl="0"/>
            <a:r>
              <a:rPr lang="en-IN" sz="1450" dirty="0" smtClean="0"/>
              <a:t>Tax evaders claiming ITC on the basis of fake invoices have also been penalised in the past.</a:t>
            </a:r>
          </a:p>
          <a:p>
            <a:pPr lvl="0"/>
            <a:r>
              <a:rPr lang="en-IN" sz="1450" dirty="0" smtClean="0"/>
              <a:t>Reconciliation ensures that credit is being claimed for the tax which has been actually paid to the supplier.</a:t>
            </a:r>
          </a:p>
          <a:p>
            <a:pPr lvl="0"/>
            <a:r>
              <a:rPr lang="en-IN" sz="1450" dirty="0" smtClean="0"/>
              <a:t>Ensures that no invoices have been missed/recorded more than once, etc.</a:t>
            </a:r>
          </a:p>
          <a:p>
            <a:pPr lvl="0"/>
            <a:r>
              <a:rPr lang="en-IN" sz="1450" dirty="0" smtClean="0"/>
              <a:t>In case the supplier has not recorded the outward supplies in Form GSTR – 1, communication can be sent out to the supplier to ensure that the discrepancies are corrected.</a:t>
            </a:r>
          </a:p>
          <a:p>
            <a:pPr lvl="0"/>
            <a:r>
              <a:rPr lang="en-IN" sz="1450" dirty="0" smtClean="0"/>
              <a:t>Errors committed while reporting details in </a:t>
            </a:r>
            <a:r>
              <a:rPr lang="en-IN" sz="1450" dirty="0" smtClean="0">
                <a:hlinkClick r:id="rId2"/>
              </a:rPr>
              <a:t>GSTR-1</a:t>
            </a:r>
            <a:r>
              <a:rPr lang="en-IN" sz="1450" dirty="0" smtClean="0"/>
              <a:t> by suppliers or GSTR-3B by recipients can be rectified.</a:t>
            </a:r>
          </a:p>
          <a:p>
            <a:r>
              <a:rPr lang="en-IN" sz="1450" dirty="0" smtClean="0"/>
              <a:t>Use the GST</a:t>
            </a:r>
            <a:r>
              <a:rPr lang="en-IN" sz="1450" dirty="0" smtClean="0">
                <a:hlinkClick r:id="rId3"/>
              </a:rPr>
              <a:t> Health check</a:t>
            </a:r>
            <a:r>
              <a:rPr lang="en-IN" sz="1450" dirty="0" smtClean="0"/>
              <a:t> tool to identify the differences between the GSTR-3B and GSTR-2A. </a:t>
            </a:r>
            <a:r>
              <a:rPr lang="en-IN" sz="1450" b="1" dirty="0" smtClean="0"/>
              <a:t>Reconciliation at the time of filing of Annual return:</a:t>
            </a:r>
            <a:r>
              <a:rPr lang="en-IN" sz="1450" dirty="0" smtClean="0"/>
              <a:t> Even at the time of filing an Annual return in Form GSTR – 9, reconciliation of ITC as per GSTR – 3B and GSTR – 2A is required to be done in Table 6 and Table 8 across months.</a:t>
            </a:r>
            <a:endParaRPr lang="en-IN" sz="145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0"/>
            <a:ext cx="7498080" cy="1143000"/>
          </a:xfrm>
        </p:spPr>
        <p:txBody>
          <a:bodyPr>
            <a:noAutofit/>
          </a:bodyPr>
          <a:lstStyle/>
          <a:p>
            <a:pPr algn="ctr"/>
            <a:r>
              <a:rPr lang="en-IN" sz="2400" b="1" dirty="0" smtClean="0">
                <a:solidFill>
                  <a:srgbClr val="FF0000"/>
                </a:solidFill>
              </a:rPr>
              <a:t>Reasons for non-reconciliation of GSTR-2A </a:t>
            </a:r>
            <a:r>
              <a:rPr lang="en-IN" sz="2400" b="1" dirty="0" smtClean="0">
                <a:solidFill>
                  <a:srgbClr val="FF0000"/>
                </a:solidFill>
              </a:rPr>
              <a:t>VS </a:t>
            </a:r>
            <a:r>
              <a:rPr lang="en-IN" sz="2400" b="1" dirty="0" smtClean="0">
                <a:solidFill>
                  <a:srgbClr val="FF0000"/>
                </a:solidFill>
              </a:rPr>
              <a:t>3B</a:t>
            </a:r>
            <a:r>
              <a:rPr lang="en-IN" sz="4000" dirty="0" smtClean="0">
                <a:solidFill>
                  <a:srgbClr val="FF0000"/>
                </a:solidFill>
              </a:rPr>
              <a:t/>
            </a:r>
            <a:br>
              <a:rPr lang="en-IN" sz="4000" dirty="0" smtClean="0">
                <a:solidFill>
                  <a:srgbClr val="FF0000"/>
                </a:solidFill>
              </a:rPr>
            </a:br>
            <a:endParaRPr lang="en-IN" sz="4000" dirty="0">
              <a:solidFill>
                <a:srgbClr val="FF0000"/>
              </a:solidFill>
            </a:endParaRPr>
          </a:p>
        </p:txBody>
      </p:sp>
      <p:sp>
        <p:nvSpPr>
          <p:cNvPr id="3" name="Content Placeholder 2"/>
          <p:cNvSpPr>
            <a:spLocks noGrp="1"/>
          </p:cNvSpPr>
          <p:nvPr>
            <p:ph idx="1"/>
          </p:nvPr>
        </p:nvSpPr>
        <p:spPr>
          <a:xfrm>
            <a:off x="1643042" y="785794"/>
            <a:ext cx="6786610" cy="5857916"/>
          </a:xfrm>
        </p:spPr>
        <p:txBody>
          <a:bodyPr>
            <a:normAutofit lnSpcReduction="10000"/>
          </a:bodyPr>
          <a:lstStyle/>
          <a:p>
            <a:r>
              <a:rPr lang="en-IN" sz="2000" dirty="0" smtClean="0"/>
              <a:t>The details disclosed in Form GSTR – 2A and Form GSTR – 3B may not reconcile on account of the following reasons:</a:t>
            </a:r>
          </a:p>
          <a:p>
            <a:pPr lvl="0"/>
            <a:r>
              <a:rPr lang="en-IN" sz="2000" dirty="0" smtClean="0"/>
              <a:t>The credit of IGST claimed on the import of goods</a:t>
            </a:r>
          </a:p>
          <a:p>
            <a:pPr lvl="0"/>
            <a:r>
              <a:rPr lang="en-IN" sz="2000" dirty="0" smtClean="0"/>
              <a:t>IGST Credit on the import of services</a:t>
            </a:r>
          </a:p>
          <a:p>
            <a:pPr lvl="0"/>
            <a:r>
              <a:rPr lang="en-IN" sz="2000" dirty="0" smtClean="0"/>
              <a:t>The credit of GST paid on reverse charge mechanism, etc.</a:t>
            </a:r>
          </a:p>
          <a:p>
            <a:pPr lvl="0"/>
            <a:r>
              <a:rPr lang="en-IN" sz="2000" dirty="0" smtClean="0"/>
              <a:t>Transitional credit claimed in TRAN – I and TRAN – II.</a:t>
            </a:r>
          </a:p>
          <a:p>
            <a:pPr lvl="0"/>
            <a:r>
              <a:rPr lang="en-IN" sz="2000" dirty="0" smtClean="0"/>
              <a:t>ITC for goods and services received in FY 2017 – 18 but availed in FY 2018 – 19.</a:t>
            </a:r>
          </a:p>
          <a:p>
            <a:r>
              <a:rPr lang="en-IN" sz="2000" dirty="0" smtClean="0"/>
              <a:t>In the cases mentioned above, the figures will not reconcile as no corresponding Form GSTR – 1 is filed by the supplier or the ITC is being claimed at a later date.</a:t>
            </a:r>
          </a:p>
          <a:p>
            <a:pPr algn="ctr">
              <a:buNone/>
            </a:pPr>
            <a:r>
              <a:rPr lang="en-IN" sz="1900" b="1" dirty="0" smtClean="0">
                <a:solidFill>
                  <a:srgbClr val="FF0000"/>
                </a:solidFill>
              </a:rPr>
              <a:t>After Identifying </a:t>
            </a:r>
            <a:r>
              <a:rPr lang="en-IN" sz="1900" b="1" dirty="0" smtClean="0">
                <a:solidFill>
                  <a:srgbClr val="FF0000"/>
                </a:solidFill>
              </a:rPr>
              <a:t>mismatches </a:t>
            </a:r>
            <a:r>
              <a:rPr lang="en-IN" sz="1900" b="1" dirty="0" smtClean="0">
                <a:solidFill>
                  <a:srgbClr val="FF0000"/>
                </a:solidFill>
              </a:rPr>
              <a:t>by GSTR-2A </a:t>
            </a:r>
            <a:r>
              <a:rPr lang="en-IN" sz="1900" b="1" dirty="0" smtClean="0">
                <a:solidFill>
                  <a:srgbClr val="FF0000"/>
                </a:solidFill>
              </a:rPr>
              <a:t>VS GSTR-3B</a:t>
            </a:r>
          </a:p>
          <a:p>
            <a:pPr algn="ctr">
              <a:buNone/>
            </a:pPr>
            <a:r>
              <a:rPr lang="en-IN" sz="1700" dirty="0" smtClean="0"/>
              <a:t>After considering the situations mentioned above, if any discrepancies are found in Form GSTR – 2A and GSTR -3B leading to any </a:t>
            </a:r>
            <a:r>
              <a:rPr lang="en-IN" sz="1700" b="1" dirty="0" smtClean="0"/>
              <a:t>excess ITC claimed by the recipient</a:t>
            </a:r>
            <a:r>
              <a:rPr lang="en-IN" sz="1700" dirty="0" smtClean="0"/>
              <a:t>, the same must be </a:t>
            </a:r>
            <a:r>
              <a:rPr lang="en-IN" sz="1700" b="1" dirty="0" smtClean="0"/>
              <a:t>paid by the taxpayer along with interest.</a:t>
            </a:r>
            <a:r>
              <a:rPr lang="en-IN" sz="1700" dirty="0" smtClean="0"/>
              <a:t> It is, therefore, necessary that this reconcile exercise is done on a regular basis to ensure that only </a:t>
            </a:r>
            <a:r>
              <a:rPr lang="en-IN" sz="1700" dirty="0" err="1" smtClean="0"/>
              <a:t>bonafide</a:t>
            </a:r>
            <a:r>
              <a:rPr lang="en-IN" sz="1700" dirty="0" smtClean="0"/>
              <a:t> input tax credit is claimed.</a:t>
            </a:r>
            <a:endParaRPr lang="en-IN" sz="1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7498080" cy="1143000"/>
          </a:xfrm>
        </p:spPr>
        <p:txBody>
          <a:bodyPr>
            <a:normAutofit fontScale="90000"/>
          </a:bodyPr>
          <a:lstStyle/>
          <a:p>
            <a:r>
              <a:rPr lang="en-IN" b="1" dirty="0" smtClean="0">
                <a:solidFill>
                  <a:srgbClr val="FF0000"/>
                </a:solidFill>
              </a:rPr>
              <a:t>Q</a:t>
            </a:r>
            <a:r>
              <a:rPr lang="en-IN" b="1" dirty="0" smtClean="0">
                <a:solidFill>
                  <a:srgbClr val="FF0000"/>
                </a:solidFill>
              </a:rPr>
              <a:t>. </a:t>
            </a:r>
            <a:r>
              <a:rPr lang="en-IN" b="1" dirty="0" smtClean="0">
                <a:solidFill>
                  <a:srgbClr val="FF0000"/>
                </a:solidFill>
              </a:rPr>
              <a:t>What is Form GSTR-3B?</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lstStyle/>
          <a:p>
            <a:pPr>
              <a:buNone/>
            </a:pPr>
            <a:r>
              <a:rPr lang="en-IN" b="1" dirty="0" smtClean="0"/>
              <a:t>Ans:</a:t>
            </a:r>
            <a:r>
              <a:rPr lang="en-IN" dirty="0" smtClean="0"/>
              <a:t> Form GSTR-3B is a simplified summary return and the purpose of the return is for taxpayers to declare their summary GST liabilities for a particular tax period and discharge these liabilities. A normal taxpayer is required to file Form GSTR-3B returns for every tax period.</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u="sng" dirty="0" smtClean="0">
                <a:solidFill>
                  <a:srgbClr val="00B0F0"/>
                </a:solidFill>
              </a:rPr>
              <a:t>Filing Nil </a:t>
            </a:r>
            <a:r>
              <a:rPr lang="en-IN" b="1" u="sng" dirty="0" smtClean="0">
                <a:solidFill>
                  <a:srgbClr val="00B0F0"/>
                </a:solidFill>
              </a:rPr>
              <a:t>Form GSTR-3B</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a:buNone/>
            </a:pPr>
            <a:r>
              <a:rPr lang="en-IN" sz="5100" b="1" dirty="0" smtClean="0">
                <a:solidFill>
                  <a:srgbClr val="FF0000"/>
                </a:solidFill>
              </a:rPr>
              <a:t>Q</a:t>
            </a:r>
            <a:r>
              <a:rPr lang="en-IN" sz="5100" b="1" dirty="0" smtClean="0">
                <a:solidFill>
                  <a:srgbClr val="FF0000"/>
                </a:solidFill>
              </a:rPr>
              <a:t>. </a:t>
            </a:r>
            <a:r>
              <a:rPr lang="en-IN" sz="5100" b="1" dirty="0" smtClean="0">
                <a:solidFill>
                  <a:srgbClr val="FF0000"/>
                </a:solidFill>
              </a:rPr>
              <a:t>What is Form GSTR-3B Nil Return and when it can be filed?</a:t>
            </a:r>
            <a:endParaRPr lang="en-IN" sz="5100" dirty="0" smtClean="0">
              <a:solidFill>
                <a:srgbClr val="FF0000"/>
              </a:solidFill>
            </a:endParaRPr>
          </a:p>
          <a:p>
            <a:pPr>
              <a:buNone/>
            </a:pPr>
            <a:r>
              <a:rPr lang="en-IN" b="1" dirty="0" smtClean="0"/>
              <a:t>Ans:</a:t>
            </a:r>
            <a:r>
              <a:rPr lang="en-IN" dirty="0" smtClean="0"/>
              <a:t> Form GSTR-3B can be filed as nil return when there are no transactions as well as liability to be reported and paid in that return for that particular tax period. Nil return can be filed by you if you have not made any outward supply and have not received any Goods/Services and do not have any tax liability.</a:t>
            </a:r>
          </a:p>
          <a:p>
            <a:pPr>
              <a:buNone/>
            </a:pPr>
            <a:r>
              <a:rPr lang="en-IN" dirty="0" smtClean="0"/>
              <a:t>For example, if your answer any of below questions is in affirmative, your return will not be a nil return.</a:t>
            </a:r>
          </a:p>
          <a:p>
            <a:pPr marL="596646" indent="-514350">
              <a:buFont typeface="+mj-lt"/>
              <a:buAutoNum type="arabicPeriod"/>
            </a:pPr>
            <a:r>
              <a:rPr lang="en-IN" dirty="0" smtClean="0"/>
              <a:t>Have </a:t>
            </a:r>
            <a:r>
              <a:rPr lang="en-IN" dirty="0" smtClean="0"/>
              <a:t>you made any supply of goods/services (including nil rated, exempt and non-GST supplies) or received any supplies liable to reverse charge during this tax period?</a:t>
            </a:r>
          </a:p>
          <a:p>
            <a:pPr marL="596646" indent="-514350">
              <a:buFont typeface="+mj-lt"/>
              <a:buAutoNum type="arabicPeriod"/>
            </a:pPr>
            <a:r>
              <a:rPr lang="en-IN" dirty="0" smtClean="0"/>
              <a:t>Have </a:t>
            </a:r>
            <a:r>
              <a:rPr lang="en-IN" dirty="0" smtClean="0"/>
              <a:t>you made any inter-state supplies to unregistered persons, composition taxable persons or UIN holders?</a:t>
            </a:r>
          </a:p>
          <a:p>
            <a:pPr marL="596646" indent="-514350">
              <a:buFont typeface="+mj-lt"/>
              <a:buAutoNum type="arabicPeriod"/>
            </a:pPr>
            <a:r>
              <a:rPr lang="en-IN" dirty="0" smtClean="0"/>
              <a:t>Do </a:t>
            </a:r>
            <a:r>
              <a:rPr lang="en-IN" dirty="0" smtClean="0"/>
              <a:t>you have any claim/reversal of Input tax credit (ITC) on purchase of goods or receipt of services?</a:t>
            </a:r>
          </a:p>
          <a:p>
            <a:pPr marL="596646" indent="-514350">
              <a:buFont typeface="+mj-lt"/>
              <a:buAutoNum type="arabicPeriod"/>
            </a:pPr>
            <a:r>
              <a:rPr lang="en-IN" dirty="0" smtClean="0"/>
              <a:t>Have </a:t>
            </a:r>
            <a:r>
              <a:rPr lang="en-IN" dirty="0" smtClean="0"/>
              <a:t>you received any nil rated, exempt or non-GST supplies during this tax period?</a:t>
            </a:r>
          </a:p>
          <a:p>
            <a:pPr marL="596646" indent="-514350">
              <a:buFont typeface="+mj-lt"/>
              <a:buAutoNum type="arabicPeriod"/>
            </a:pPr>
            <a:r>
              <a:rPr lang="en-IN" dirty="0" smtClean="0"/>
              <a:t>Do </a:t>
            </a:r>
            <a:r>
              <a:rPr lang="en-IN" dirty="0" smtClean="0"/>
              <a:t>you have any interest or late fee (including carry forward late-fee) liability to be paid?</a:t>
            </a:r>
          </a:p>
          <a:p>
            <a:pPr marL="596646" indent="-514350">
              <a:buFont typeface="+mj-lt"/>
              <a:buAutoNum type="arabicPeriod"/>
            </a:pPr>
            <a:r>
              <a:rPr lang="en-IN" dirty="0" smtClean="0"/>
              <a:t>Do </a:t>
            </a:r>
            <a:r>
              <a:rPr lang="en-IN" dirty="0" smtClean="0"/>
              <a:t>you have any tax liability due to Form GST TRAN-1?</a:t>
            </a:r>
          </a:p>
          <a:p>
            <a:pPr marL="596646" indent="-514350">
              <a:buFont typeface="+mj-lt"/>
              <a:buAutoNum type="arabicPeriod"/>
            </a:pPr>
            <a:r>
              <a:rPr lang="en-IN" dirty="0" smtClean="0"/>
              <a:t>Any </a:t>
            </a:r>
            <a:r>
              <a:rPr lang="en-IN" dirty="0" smtClean="0"/>
              <a:t>other liability which is liable to be paid by you while filing your return?</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Autofit/>
          </a:bodyPr>
          <a:lstStyle/>
          <a:p>
            <a:pPr algn="ctr"/>
            <a:r>
              <a:rPr lang="en-IN" sz="2800" b="1" u="sng" dirty="0" smtClean="0">
                <a:solidFill>
                  <a:srgbClr val="00B0F0"/>
                </a:solidFill>
              </a:rPr>
              <a:t>System computed GSTR-3B (PDF)</a:t>
            </a:r>
            <a:endParaRPr lang="en-IN" sz="2800" u="sng" dirty="0">
              <a:solidFill>
                <a:srgbClr val="00B0F0"/>
              </a:solidFill>
            </a:endParaRPr>
          </a:p>
        </p:txBody>
      </p:sp>
      <p:sp>
        <p:nvSpPr>
          <p:cNvPr id="3" name="Content Placeholder 2"/>
          <p:cNvSpPr>
            <a:spLocks noGrp="1"/>
          </p:cNvSpPr>
          <p:nvPr>
            <p:ph idx="1"/>
          </p:nvPr>
        </p:nvSpPr>
        <p:spPr>
          <a:xfrm>
            <a:off x="1435608" y="1000108"/>
            <a:ext cx="7498080" cy="5248292"/>
          </a:xfrm>
        </p:spPr>
        <p:txBody>
          <a:bodyPr>
            <a:normAutofit fontScale="70000" lnSpcReduction="20000"/>
          </a:bodyPr>
          <a:lstStyle/>
          <a:p>
            <a:pPr>
              <a:buNone/>
            </a:pPr>
            <a:r>
              <a:rPr lang="en-IN" b="1" dirty="0" smtClean="0">
                <a:solidFill>
                  <a:srgbClr val="FF0000"/>
                </a:solidFill>
              </a:rPr>
              <a:t>Q</a:t>
            </a:r>
            <a:r>
              <a:rPr lang="en-IN" b="1" dirty="0" smtClean="0">
                <a:solidFill>
                  <a:srgbClr val="FF0000"/>
                </a:solidFill>
              </a:rPr>
              <a:t>. </a:t>
            </a:r>
            <a:r>
              <a:rPr lang="en-IN" b="1" dirty="0" smtClean="0">
                <a:solidFill>
                  <a:srgbClr val="FF0000"/>
                </a:solidFill>
              </a:rPr>
              <a:t>When will the system computed GSTR-3B (PDF) be generated, based on Form GSTR-1?</a:t>
            </a:r>
            <a:endParaRPr lang="en-IN" dirty="0" smtClean="0">
              <a:solidFill>
                <a:srgbClr val="FF0000"/>
              </a:solidFill>
            </a:endParaRPr>
          </a:p>
          <a:p>
            <a:pPr>
              <a:buNone/>
            </a:pPr>
            <a:r>
              <a:rPr lang="en-IN" b="1" dirty="0" smtClean="0">
                <a:solidFill>
                  <a:srgbClr val="FF0000"/>
                </a:solidFill>
              </a:rPr>
              <a:t>Ans:</a:t>
            </a:r>
            <a:r>
              <a:rPr lang="en-IN" dirty="0" smtClean="0"/>
              <a:t> For the taxpayers who have opted to file Form GSTR-1 on monthly frequency, the system computed GSTR-3B (PDF) will be generated and will be available on their GSTR-3B dashboard page after Form GSTR-1 has been filed by them.</a:t>
            </a:r>
          </a:p>
          <a:p>
            <a:pPr>
              <a:buNone/>
            </a:pPr>
            <a:r>
              <a:rPr lang="en-IN" b="1" dirty="0" smtClean="0"/>
              <a:t>Note:</a:t>
            </a:r>
            <a:endParaRPr lang="en-IN" dirty="0" smtClean="0"/>
          </a:p>
          <a:p>
            <a:pPr marL="596646" lvl="0" indent="-514350">
              <a:buFont typeface="+mj-lt"/>
              <a:buAutoNum type="arabicPeriod"/>
            </a:pPr>
            <a:r>
              <a:rPr lang="en-IN" dirty="0" smtClean="0"/>
              <a:t>This facility is available only for monthly filers. It will be made available for quarterly Form GSTR-1 filers in due course of time.</a:t>
            </a:r>
          </a:p>
          <a:p>
            <a:pPr marL="596646" lvl="0" indent="-514350">
              <a:buFont typeface="+mj-lt"/>
              <a:buAutoNum type="arabicPeriod"/>
            </a:pPr>
            <a:r>
              <a:rPr lang="en-IN" dirty="0" smtClean="0"/>
              <a:t>The PDF generated will contain system computed liabilities of Form GSTR-3B of (Table-3).</a:t>
            </a:r>
          </a:p>
          <a:p>
            <a:pPr marL="596646" lvl="0" indent="-514350">
              <a:buFont typeface="+mj-lt"/>
              <a:buAutoNum type="arabicPeriod"/>
            </a:pPr>
            <a:r>
              <a:rPr lang="en-IN" dirty="0" smtClean="0"/>
              <a:t>Values mentioned in the system computed PDF for Form GSTR-3B is not final. This PDF has been provided for assistance to taxpayers. These values must be verified by the taxpayer before filing Form GSTR-3B.</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500858"/>
          </a:xfrm>
        </p:spPr>
        <p:txBody>
          <a:bodyPr>
            <a:normAutofit fontScale="92500" lnSpcReduction="20000"/>
          </a:bodyPr>
          <a:lstStyle/>
          <a:p>
            <a:pPr>
              <a:buNone/>
            </a:pPr>
            <a:r>
              <a:rPr lang="en-IN" sz="2800" dirty="0" smtClean="0">
                <a:solidFill>
                  <a:srgbClr val="FF0000"/>
                </a:solidFill>
              </a:rPr>
              <a:t>Q</a:t>
            </a:r>
            <a:r>
              <a:rPr lang="en-IN" sz="2800" dirty="0" smtClean="0">
                <a:solidFill>
                  <a:srgbClr val="FF0000"/>
                </a:solidFill>
              </a:rPr>
              <a:t>. </a:t>
            </a:r>
            <a:r>
              <a:rPr lang="en-IN" sz="2800" dirty="0" smtClean="0">
                <a:solidFill>
                  <a:srgbClr val="FF0000"/>
                </a:solidFill>
              </a:rPr>
              <a:t>What is the significance of system computed Form GSTR-3B (PDF)?</a:t>
            </a:r>
          </a:p>
          <a:p>
            <a:pPr>
              <a:buNone/>
            </a:pPr>
            <a:r>
              <a:rPr lang="en-IN" sz="2600" dirty="0" smtClean="0">
                <a:solidFill>
                  <a:srgbClr val="FF0000"/>
                </a:solidFill>
              </a:rPr>
              <a:t>Ans</a:t>
            </a:r>
            <a:r>
              <a:rPr lang="en-IN" sz="3000" dirty="0" smtClean="0">
                <a:solidFill>
                  <a:srgbClr val="FF0000"/>
                </a:solidFill>
              </a:rPr>
              <a:t>:</a:t>
            </a:r>
            <a:r>
              <a:rPr lang="en-IN" sz="3000" dirty="0" smtClean="0"/>
              <a:t> System computed Form GSTR-3B (PDF) has been provided to taxpayers for:</a:t>
            </a:r>
          </a:p>
          <a:p>
            <a:pPr lvl="0"/>
            <a:r>
              <a:rPr lang="en-IN" sz="3000" dirty="0" smtClean="0"/>
              <a:t>Assistance in filing Form GSTR-3B.</a:t>
            </a:r>
          </a:p>
          <a:p>
            <a:pPr lvl="0"/>
            <a:r>
              <a:rPr lang="en-IN" sz="3000" dirty="0" smtClean="0"/>
              <a:t>Minimizing errors and mismatch in return filing.</a:t>
            </a:r>
          </a:p>
          <a:p>
            <a:pPr lvl="0"/>
            <a:r>
              <a:rPr lang="en-IN" sz="3000" dirty="0" smtClean="0"/>
              <a:t>Improving overall compliance.</a:t>
            </a:r>
          </a:p>
          <a:p>
            <a:pPr lvl="0"/>
            <a:r>
              <a:rPr lang="en-IN" sz="3000" dirty="0" smtClean="0"/>
              <a:t>Assistance in long-term reconciliation of Form GSTR-1 and GSTR-3B.</a:t>
            </a:r>
          </a:p>
          <a:p>
            <a:r>
              <a:rPr lang="en-IN" dirty="0" smtClean="0"/>
              <a:t> </a:t>
            </a:r>
          </a:p>
          <a:p>
            <a:pPr>
              <a:buNone/>
            </a:pPr>
            <a:r>
              <a:rPr lang="en-IN" sz="2800" dirty="0" smtClean="0">
                <a:solidFill>
                  <a:srgbClr val="FF0000"/>
                </a:solidFill>
              </a:rPr>
              <a:t>Q. </a:t>
            </a:r>
            <a:r>
              <a:rPr lang="en-IN" sz="2800" dirty="0" smtClean="0">
                <a:solidFill>
                  <a:srgbClr val="FF0000"/>
                </a:solidFill>
              </a:rPr>
              <a:t>Which details of Form GSTR-3B are computed by GST Portal in “GSTR-3B SYSTEM COMPUTED (PDF)” based on filed Form GSTR-1?</a:t>
            </a:r>
          </a:p>
          <a:p>
            <a:pPr>
              <a:buNone/>
            </a:pPr>
            <a:r>
              <a:rPr lang="en-IN" sz="2600" b="1" dirty="0" smtClean="0">
                <a:solidFill>
                  <a:srgbClr val="FF0000"/>
                </a:solidFill>
              </a:rPr>
              <a:t>Ans</a:t>
            </a:r>
            <a:r>
              <a:rPr lang="en-IN" sz="2600" b="1" dirty="0" smtClean="0">
                <a:solidFill>
                  <a:srgbClr val="FF0000"/>
                </a:solidFill>
              </a:rPr>
              <a:t>:</a:t>
            </a:r>
            <a:r>
              <a:rPr lang="en-IN" sz="2600" dirty="0" smtClean="0"/>
              <a:t> Following details in tables 3.1 and 3.2 of Form GSTR-3B are computed by GST Portal, based on Form GSTR-1 filed by the respective taxpayer:</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715304" cy="6357982"/>
          </a:xfrm>
        </p:spPr>
        <p:txBody>
          <a:bodyPr>
            <a:normAutofit fontScale="92500" lnSpcReduction="20000"/>
          </a:bodyPr>
          <a:lstStyle/>
          <a:p>
            <a:pPr>
              <a:buNone/>
            </a:pPr>
            <a:r>
              <a:rPr lang="en-IN" sz="3900" dirty="0" smtClean="0">
                <a:solidFill>
                  <a:srgbClr val="FF0000"/>
                </a:solidFill>
              </a:rPr>
              <a:t>Update as on 22nd December 2020</a:t>
            </a:r>
          </a:p>
          <a:p>
            <a:pPr>
              <a:buNone/>
            </a:pPr>
            <a:r>
              <a:rPr lang="en-IN" dirty="0" smtClean="0">
                <a:solidFill>
                  <a:srgbClr val="FF0000"/>
                </a:solidFill>
              </a:rPr>
              <a:t>1</a:t>
            </a:r>
            <a:r>
              <a:rPr lang="en-IN" dirty="0" smtClean="0"/>
              <a:t>. Following are the changes in </a:t>
            </a:r>
            <a:r>
              <a:rPr lang="en-IN" u="sng" dirty="0" smtClean="0">
                <a:hlinkClick r:id="rId2"/>
              </a:rPr>
              <a:t>Rule 36(4)</a:t>
            </a:r>
            <a:r>
              <a:rPr lang="en-IN" dirty="0" smtClean="0"/>
              <a:t> from 1st January 2021:</a:t>
            </a:r>
          </a:p>
          <a:p>
            <a:pPr lvl="0">
              <a:buNone/>
            </a:pPr>
            <a:r>
              <a:rPr lang="en-IN" dirty="0" smtClean="0"/>
              <a:t>The </a:t>
            </a:r>
            <a:r>
              <a:rPr lang="en-IN" dirty="0" smtClean="0"/>
              <a:t>ITC shall be available as per the invoices uploaded by respective suppliers either in their GSTR-1 or by using the Invoice Furnishing Facility (IFF).</a:t>
            </a:r>
          </a:p>
          <a:p>
            <a:pPr lvl="0">
              <a:buNone/>
            </a:pPr>
            <a:r>
              <a:rPr lang="en-IN" dirty="0" smtClean="0"/>
              <a:t>The recipients can claim provisional input tax credit in GSTR-3B to the extent of 5% instead of earlier 10% of the total ITC available in </a:t>
            </a:r>
            <a:r>
              <a:rPr lang="en-IN" u="sng" dirty="0" smtClean="0">
                <a:hlinkClick r:id="rId3"/>
              </a:rPr>
              <a:t>GSTR-2B</a:t>
            </a:r>
            <a:r>
              <a:rPr lang="en-IN" dirty="0" smtClean="0"/>
              <a:t> for the month.</a:t>
            </a:r>
          </a:p>
          <a:p>
            <a:pPr>
              <a:buNone/>
            </a:pPr>
            <a:r>
              <a:rPr lang="en-IN" dirty="0" smtClean="0">
                <a:solidFill>
                  <a:srgbClr val="FF0000"/>
                </a:solidFill>
              </a:rPr>
              <a:t>2</a:t>
            </a:r>
            <a:r>
              <a:rPr lang="en-IN" dirty="0" smtClean="0"/>
              <a:t>. Certain taxpayers cannot make payment from their electronic credit ledger in excess of 99% of the total tax liability for the tax period as per a </a:t>
            </a:r>
            <a:r>
              <a:rPr lang="en-IN" u="sng" dirty="0" smtClean="0">
                <a:hlinkClick r:id="rId4"/>
              </a:rPr>
              <a:t>new rule 86B</a:t>
            </a:r>
            <a:r>
              <a:rPr lang="en-IN" dirty="0" smtClean="0"/>
              <a:t>.</a:t>
            </a:r>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28728" y="236832"/>
          <a:ext cx="7215237" cy="6442744"/>
        </p:xfrm>
        <a:graphic>
          <a:graphicData uri="http://schemas.openxmlformats.org/drawingml/2006/table">
            <a:tbl>
              <a:tblPr firstRow="1" bandRow="1">
                <a:tableStyleId>{5940675A-B579-460E-94D1-54222C63F5DA}</a:tableStyleId>
              </a:tblPr>
              <a:tblGrid>
                <a:gridCol w="2214577"/>
                <a:gridCol w="1500199"/>
                <a:gridCol w="3500461"/>
              </a:tblGrid>
              <a:tr h="462708">
                <a:tc rowSpan="2">
                  <a:txBody>
                    <a:bodyPr/>
                    <a:lstStyle/>
                    <a:p>
                      <a:pPr>
                        <a:lnSpc>
                          <a:spcPct val="115000"/>
                        </a:lnSpc>
                        <a:spcAft>
                          <a:spcPts val="0"/>
                        </a:spcAft>
                      </a:pPr>
                      <a:r>
                        <a:rPr lang="en-IN" sz="1600" b="1" dirty="0">
                          <a:solidFill>
                            <a:srgbClr val="353435"/>
                          </a:solidFill>
                          <a:latin typeface="Times New Roman"/>
                          <a:ea typeface="Times New Roman"/>
                          <a:cs typeface="Mangal"/>
                        </a:rPr>
                        <a:t>Table in Form GSTR-3B</a:t>
                      </a:r>
                      <a:endParaRPr lang="en-IN" sz="2400" dirty="0">
                        <a:latin typeface="Calibri"/>
                        <a:ea typeface="Times New Roman"/>
                        <a:cs typeface="Mangal"/>
                      </a:endParaRPr>
                    </a:p>
                  </a:txBody>
                  <a:tcPr marL="69215" marR="69215" marT="69215" marB="69215"/>
                </a:tc>
                <a:tc gridSpan="2">
                  <a:txBody>
                    <a:bodyPr/>
                    <a:lstStyle/>
                    <a:p>
                      <a:pPr>
                        <a:lnSpc>
                          <a:spcPct val="115000"/>
                        </a:lnSpc>
                        <a:spcAft>
                          <a:spcPts val="0"/>
                        </a:spcAft>
                      </a:pPr>
                      <a:r>
                        <a:rPr lang="en-IN" sz="1600" b="1">
                          <a:solidFill>
                            <a:srgbClr val="353435"/>
                          </a:solidFill>
                          <a:latin typeface="Times New Roman"/>
                          <a:ea typeface="Times New Roman"/>
                          <a:cs typeface="Mangal"/>
                        </a:rPr>
                        <a:t>Table in Form GSTR-1</a:t>
                      </a:r>
                      <a:endParaRPr lang="en-IN" sz="2400">
                        <a:latin typeface="Calibri"/>
                        <a:ea typeface="Times New Roman"/>
                        <a:cs typeface="Mangal"/>
                      </a:endParaRPr>
                    </a:p>
                  </a:txBody>
                  <a:tcPr marL="69215" marR="69215" marT="69215" marB="69215"/>
                </a:tc>
                <a:tc hMerge="1">
                  <a:txBody>
                    <a:bodyPr/>
                    <a:lstStyle/>
                    <a:p>
                      <a:endParaRPr lang="en-IN"/>
                    </a:p>
                  </a:txBody>
                  <a:tcPr/>
                </a:tc>
              </a:tr>
              <a:tr h="426083">
                <a:tc vMerge="1">
                  <a:txBody>
                    <a:bodyPr/>
                    <a:lstStyle/>
                    <a:p>
                      <a:endParaRPr lang="en-IN"/>
                    </a:p>
                  </a:txBody>
                  <a:tcPr/>
                </a:tc>
                <a:tc>
                  <a:txBody>
                    <a:bodyPr/>
                    <a:lstStyle/>
                    <a:p>
                      <a:pPr>
                        <a:lnSpc>
                          <a:spcPct val="115000"/>
                        </a:lnSpc>
                        <a:spcAft>
                          <a:spcPts val="0"/>
                        </a:spcAft>
                      </a:pPr>
                      <a:r>
                        <a:rPr lang="en-IN" sz="1600" b="1" dirty="0">
                          <a:latin typeface="Times New Roman"/>
                          <a:ea typeface="Times New Roman"/>
                          <a:cs typeface="Mangal"/>
                        </a:rPr>
                        <a:t>Table Number</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b="1" dirty="0">
                          <a:latin typeface="Times New Roman"/>
                          <a:ea typeface="Times New Roman"/>
                          <a:cs typeface="Mangal"/>
                        </a:rPr>
                        <a:t>Table Description</a:t>
                      </a:r>
                      <a:endParaRPr lang="en-IN" sz="2400" dirty="0">
                        <a:latin typeface="Calibri"/>
                        <a:ea typeface="Times New Roman"/>
                        <a:cs typeface="Mangal"/>
                      </a:endParaRPr>
                    </a:p>
                  </a:txBody>
                  <a:tcPr marL="69215" marR="69215" marT="69215" marB="69215"/>
                </a:tc>
              </a:tr>
              <a:tr h="935344">
                <a:tc rowSpan="6">
                  <a:txBody>
                    <a:bodyPr/>
                    <a:lstStyle/>
                    <a:p>
                      <a:pPr>
                        <a:lnSpc>
                          <a:spcPct val="115000"/>
                        </a:lnSpc>
                        <a:spcAft>
                          <a:spcPts val="0"/>
                        </a:spcAft>
                      </a:pPr>
                      <a:r>
                        <a:rPr lang="en-IN" sz="1600" b="1" dirty="0">
                          <a:latin typeface="Times New Roman"/>
                          <a:ea typeface="Times New Roman"/>
                          <a:cs typeface="Mangal"/>
                        </a:rPr>
                        <a:t>Table 3.1 (a) of GSTR-3B</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4A</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Taxable outward supplies made to registered persons (other than zero rated supplies)</a:t>
                      </a:r>
                      <a:endParaRPr lang="en-IN" sz="1600">
                        <a:latin typeface="Calibri"/>
                        <a:ea typeface="Times New Roman"/>
                        <a:cs typeface="Mangal"/>
                      </a:endParaRPr>
                    </a:p>
                  </a:txBody>
                  <a:tcPr marL="69215" marR="69215" marT="69215" marB="69215"/>
                </a:tc>
              </a:tr>
              <a:tr h="935344">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4B</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Outward supplies made to registered persons attracting tax on reverse charge</a:t>
                      </a:r>
                      <a:endParaRPr lang="en-IN" sz="1600">
                        <a:latin typeface="Calibri"/>
                        <a:ea typeface="Times New Roman"/>
                        <a:cs typeface="Mangal"/>
                      </a:endParaRPr>
                    </a:p>
                  </a:txBody>
                  <a:tcPr marL="69215" marR="69215" marT="69215" marB="69215"/>
                </a:tc>
              </a:tr>
              <a:tr h="935344">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4C</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Taxable outward supplies made through e-commerce operator attracting TCS</a:t>
                      </a:r>
                      <a:endParaRPr lang="en-IN" sz="1600" dirty="0">
                        <a:latin typeface="Calibri"/>
                        <a:ea typeface="Times New Roman"/>
                        <a:cs typeface="Mangal"/>
                      </a:endParaRPr>
                    </a:p>
                  </a:txBody>
                  <a:tcPr marL="69215" marR="69215" marT="69215" marB="69215"/>
                </a:tc>
              </a:tr>
              <a:tr h="1024647">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5A</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Taxable outward inter-state supplies made to un-registered persons (where invoice value is more than Rs. 2.5 </a:t>
                      </a:r>
                      <a:r>
                        <a:rPr lang="en-IN" sz="1600" dirty="0" err="1">
                          <a:latin typeface="Times New Roman"/>
                          <a:ea typeface="Times New Roman"/>
                          <a:cs typeface="Mangal"/>
                        </a:rPr>
                        <a:t>lakhs</a:t>
                      </a:r>
                      <a:r>
                        <a:rPr lang="en-IN" sz="1600" dirty="0">
                          <a:latin typeface="Times New Roman"/>
                          <a:ea typeface="Times New Roman"/>
                          <a:cs typeface="Mangal"/>
                        </a:rPr>
                        <a:t>)</a:t>
                      </a:r>
                      <a:endParaRPr lang="en-IN" sz="1600" dirty="0">
                        <a:latin typeface="Calibri"/>
                        <a:ea typeface="Times New Roman"/>
                        <a:cs typeface="Mangal"/>
                      </a:endParaRPr>
                    </a:p>
                  </a:txBody>
                  <a:tcPr marL="69215" marR="69215" marT="69215" marB="69215"/>
                </a:tc>
              </a:tr>
              <a:tr h="1203071">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5B</a:t>
                      </a:r>
                      <a:endParaRPr lang="en-IN" sz="16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Taxable outward inter-state supplies made through e-commerce operator attracting TCS (where invoice value is more than Rs. 2.5 </a:t>
                      </a:r>
                      <a:r>
                        <a:rPr lang="en-IN" sz="1600" dirty="0" err="1">
                          <a:latin typeface="Times New Roman"/>
                          <a:ea typeface="Times New Roman"/>
                          <a:cs typeface="Mangal"/>
                        </a:rPr>
                        <a:t>lakhs</a:t>
                      </a:r>
                      <a:r>
                        <a:rPr lang="en-IN" sz="1600" dirty="0">
                          <a:latin typeface="Times New Roman"/>
                          <a:ea typeface="Times New Roman"/>
                          <a:cs typeface="Mangal"/>
                        </a:rPr>
                        <a:t>)</a:t>
                      </a:r>
                      <a:endParaRPr lang="en-IN" sz="1600" dirty="0">
                        <a:latin typeface="Calibri"/>
                        <a:ea typeface="Times New Roman"/>
                        <a:cs typeface="Mangal"/>
                      </a:endParaRPr>
                    </a:p>
                  </a:txBody>
                  <a:tcPr marL="69215" marR="69215" marT="69215" marB="69215"/>
                </a:tc>
              </a:tr>
              <a:tr h="399892">
                <a:tc vMerge="1">
                  <a:txBody>
                    <a:bodyPr/>
                    <a:lstStyle/>
                    <a:p>
                      <a:endParaRPr lang="en-IN"/>
                    </a:p>
                  </a:txBody>
                  <a:tcPr/>
                </a:tc>
                <a:tc>
                  <a:txBody>
                    <a:bodyPr/>
                    <a:lstStyle/>
                    <a:p>
                      <a:pPr>
                        <a:lnSpc>
                          <a:spcPct val="115000"/>
                        </a:lnSpc>
                        <a:spcAft>
                          <a:spcPts val="0"/>
                        </a:spcAft>
                      </a:pPr>
                      <a:r>
                        <a:rPr lang="en-IN" sz="1600">
                          <a:latin typeface="Times New Roman"/>
                          <a:ea typeface="Times New Roman"/>
                          <a:cs typeface="Mangal"/>
                        </a:rPr>
                        <a:t>6C</a:t>
                      </a:r>
                      <a:endParaRPr lang="en-IN" sz="16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Deemed exports</a:t>
                      </a:r>
                      <a:endParaRPr lang="en-IN" sz="16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28727" y="97242"/>
          <a:ext cx="7358115" cy="6689344"/>
        </p:xfrm>
        <a:graphic>
          <a:graphicData uri="http://schemas.openxmlformats.org/drawingml/2006/table">
            <a:tbl>
              <a:tblPr firstRow="1" bandRow="1">
                <a:tableStyleId>{5940675A-B579-460E-94D1-54222C63F5DA}</a:tableStyleId>
              </a:tblPr>
              <a:tblGrid>
                <a:gridCol w="1680795"/>
                <a:gridCol w="1319602"/>
                <a:gridCol w="4357718"/>
              </a:tblGrid>
              <a:tr h="651366">
                <a:tc>
                  <a:txBody>
                    <a:bodyPr/>
                    <a:lstStyle/>
                    <a:p>
                      <a:endParaRPr lang="en-IN" sz="2400" dirty="0"/>
                    </a:p>
                  </a:txBody>
                  <a:tcPr/>
                </a:tc>
                <a:tc>
                  <a:txBody>
                    <a:bodyPr/>
                    <a:lstStyle/>
                    <a:p>
                      <a:pPr>
                        <a:lnSpc>
                          <a:spcPct val="115000"/>
                        </a:lnSpc>
                        <a:spcAft>
                          <a:spcPts val="0"/>
                        </a:spcAft>
                      </a:pPr>
                      <a:r>
                        <a:rPr lang="en-IN" sz="1600" dirty="0">
                          <a:latin typeface="Times New Roman"/>
                          <a:ea typeface="Times New Roman"/>
                          <a:cs typeface="Mangal"/>
                        </a:rPr>
                        <a:t>7A_1</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Taxable outward intra-state supplies made to un-registered persons</a:t>
                      </a:r>
                      <a:endParaRPr lang="en-IN" sz="2400">
                        <a:latin typeface="Calibri"/>
                        <a:ea typeface="Times New Roman"/>
                        <a:cs typeface="Mangal"/>
                      </a:endParaRPr>
                    </a:p>
                  </a:txBody>
                  <a:tcPr marL="69215" marR="69215" marT="69215" marB="69215"/>
                </a:tc>
              </a:tr>
              <a:tr h="911831">
                <a:tc>
                  <a:txBody>
                    <a:bodyPr/>
                    <a:lstStyle/>
                    <a:p>
                      <a:endParaRPr lang="en-IN" sz="2400" dirty="0"/>
                    </a:p>
                  </a:txBody>
                  <a:tcPr/>
                </a:tc>
                <a:tc>
                  <a:txBody>
                    <a:bodyPr/>
                    <a:lstStyle/>
                    <a:p>
                      <a:pPr>
                        <a:lnSpc>
                          <a:spcPct val="115000"/>
                        </a:lnSpc>
                        <a:spcAft>
                          <a:spcPts val="0"/>
                        </a:spcAft>
                      </a:pPr>
                      <a:r>
                        <a:rPr lang="en-IN" sz="1600" dirty="0">
                          <a:latin typeface="Times New Roman"/>
                          <a:ea typeface="Times New Roman"/>
                          <a:cs typeface="Mangal"/>
                        </a:rPr>
                        <a:t>7B_1</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Taxable outward inter-state supplies made to un-registered persons (where invoice value is upto Rs. 2.5 </a:t>
                      </a:r>
                      <a:r>
                        <a:rPr lang="en-IN" sz="1600" dirty="0" err="1">
                          <a:latin typeface="Times New Roman"/>
                          <a:ea typeface="Times New Roman"/>
                          <a:cs typeface="Mangal"/>
                        </a:rPr>
                        <a:t>lakhs</a:t>
                      </a:r>
                      <a:r>
                        <a:rPr lang="en-IN" sz="1600" dirty="0">
                          <a:latin typeface="Times New Roman"/>
                          <a:ea typeface="Times New Roman"/>
                          <a:cs typeface="Mangal"/>
                        </a:rPr>
                        <a:t>)</a:t>
                      </a:r>
                      <a:endParaRPr lang="en-IN" sz="2400" dirty="0">
                        <a:latin typeface="Calibri"/>
                        <a:ea typeface="Times New Roman"/>
                        <a:cs typeface="Mangal"/>
                      </a:endParaRPr>
                    </a:p>
                  </a:txBody>
                  <a:tcPr marL="69215" marR="69215" marT="69215" marB="69215"/>
                </a:tc>
              </a:tr>
              <a:tr h="651366">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9A</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made to invoices declared in previous tax periods in Tables-4 and 5</a:t>
                      </a:r>
                      <a:endParaRPr lang="en-IN" sz="2400" dirty="0">
                        <a:latin typeface="Calibri"/>
                        <a:ea typeface="Times New Roman"/>
                        <a:cs typeface="Mangal"/>
                      </a:endParaRPr>
                    </a:p>
                  </a:txBody>
                  <a:tcPr marL="69215" marR="69215" marT="69215" marB="69215"/>
                </a:tc>
              </a:tr>
              <a:tr h="651366">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9B</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Credit/Debit Notes pertaining to invoices declared in Tables-4 and 5</a:t>
                      </a:r>
                      <a:endParaRPr lang="en-IN" sz="2400" dirty="0">
                        <a:latin typeface="Calibri"/>
                        <a:ea typeface="Times New Roman"/>
                        <a:cs typeface="Mangal"/>
                      </a:endParaRPr>
                    </a:p>
                  </a:txBody>
                  <a:tcPr marL="69215" marR="69215" marT="69215" marB="69215"/>
                </a:tc>
              </a:tr>
              <a:tr h="651366">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9C</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to Credit/Debit Notes pertaining to invoices declared in Tables-4 and 5</a:t>
                      </a:r>
                      <a:endParaRPr lang="en-IN" sz="2400" dirty="0">
                        <a:latin typeface="Calibri"/>
                        <a:ea typeface="Times New Roman"/>
                        <a:cs typeface="Mangal"/>
                      </a:endParaRPr>
                    </a:p>
                  </a:txBody>
                  <a:tcPr marL="69215" marR="69215" marT="69215" marB="69215"/>
                </a:tc>
              </a:tr>
              <a:tr h="911831">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10A</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 to taxable outward intra-state supplies made to un-registered persons declared in Table-7 in previous tax periods</a:t>
                      </a:r>
                      <a:endParaRPr lang="en-IN" sz="2400" dirty="0">
                        <a:latin typeface="Calibri"/>
                        <a:ea typeface="Times New Roman"/>
                        <a:cs typeface="Mangal"/>
                      </a:endParaRPr>
                    </a:p>
                  </a:txBody>
                  <a:tcPr marL="69215" marR="69215" marT="69215" marB="69215"/>
                </a:tc>
              </a:tr>
              <a:tr h="911831">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10B</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 to taxable outward inter-state supplies made to un-registered persons declared in Table-7 in previous tax periods</a:t>
                      </a:r>
                      <a:endParaRPr lang="en-IN" sz="2400" dirty="0">
                        <a:latin typeface="Calibri"/>
                        <a:ea typeface="Times New Roman"/>
                        <a:cs typeface="Mangal"/>
                      </a:endParaRPr>
                    </a:p>
                  </a:txBody>
                  <a:tcPr marL="69215" marR="69215" marT="69215" marB="69215"/>
                </a:tc>
              </a:tr>
              <a:tr h="651366">
                <a:tc>
                  <a:txBody>
                    <a:bodyPr/>
                    <a:lstStyle/>
                    <a:p>
                      <a:endParaRPr lang="en-IN" sz="2400"/>
                    </a:p>
                  </a:txBody>
                  <a:tcPr/>
                </a:tc>
                <a:tc>
                  <a:txBody>
                    <a:bodyPr/>
                    <a:lstStyle/>
                    <a:p>
                      <a:pPr>
                        <a:lnSpc>
                          <a:spcPct val="115000"/>
                        </a:lnSpc>
                        <a:spcAft>
                          <a:spcPts val="0"/>
                        </a:spcAft>
                      </a:pPr>
                      <a:r>
                        <a:rPr lang="en-IN" sz="1600">
                          <a:latin typeface="Times New Roman"/>
                          <a:ea typeface="Times New Roman"/>
                          <a:cs typeface="Mangal"/>
                        </a:rPr>
                        <a:t>11_I_A1</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Advance amount received in the tax period – Intra-state</a:t>
                      </a:r>
                      <a:endParaRPr lang="en-IN" sz="2400" dirty="0">
                        <a:latin typeface="Calibri"/>
                        <a:ea typeface="Times New Roman"/>
                        <a:cs typeface="Mangal"/>
                      </a:endParaRPr>
                    </a:p>
                  </a:txBody>
                  <a:tcPr marL="69215" marR="69215" marT="69215" marB="69215"/>
                </a:tc>
              </a:tr>
              <a:tr h="312820">
                <a:tc>
                  <a:txBody>
                    <a:bodyPr/>
                    <a:lstStyle/>
                    <a:p>
                      <a:endParaRPr lang="en-IN" sz="2000"/>
                    </a:p>
                  </a:txBody>
                  <a:tcPr/>
                </a:tc>
                <a:tc>
                  <a:txBody>
                    <a:bodyPr/>
                    <a:lstStyle/>
                    <a:p>
                      <a:pPr>
                        <a:lnSpc>
                          <a:spcPct val="115000"/>
                        </a:lnSpc>
                        <a:spcAft>
                          <a:spcPts val="0"/>
                        </a:spcAft>
                      </a:pPr>
                      <a:r>
                        <a:rPr lang="en-IN" sz="1400">
                          <a:latin typeface="Times New Roman"/>
                          <a:ea typeface="Times New Roman"/>
                          <a:cs typeface="Mangal"/>
                        </a:rPr>
                        <a:t>11_I_A2</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Advance amount received in the tax period – Inter-state</a:t>
                      </a:r>
                      <a:endParaRPr lang="en-IN" sz="20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85875" y="214310"/>
          <a:ext cx="7643844" cy="6357961"/>
        </p:xfrm>
        <a:graphic>
          <a:graphicData uri="http://schemas.openxmlformats.org/drawingml/2006/table">
            <a:tbl>
              <a:tblPr firstRow="1" bandRow="1">
                <a:tableStyleId>{5940675A-B579-460E-94D1-54222C63F5DA}</a:tableStyleId>
              </a:tblPr>
              <a:tblGrid>
                <a:gridCol w="1356459"/>
                <a:gridCol w="1285088"/>
                <a:gridCol w="5002297"/>
              </a:tblGrid>
              <a:tr h="822686">
                <a:tc>
                  <a:txBody>
                    <a:bodyPr/>
                    <a:lstStyle/>
                    <a:p>
                      <a:endParaRPr lang="en-IN" dirty="0"/>
                    </a:p>
                  </a:txBody>
                  <a:tcPr/>
                </a:tc>
                <a:tc>
                  <a:txBody>
                    <a:bodyPr/>
                    <a:lstStyle/>
                    <a:p>
                      <a:pPr>
                        <a:lnSpc>
                          <a:spcPct val="115000"/>
                        </a:lnSpc>
                        <a:spcAft>
                          <a:spcPts val="0"/>
                        </a:spcAft>
                      </a:pPr>
                      <a:r>
                        <a:rPr lang="en-IN" sz="1600" dirty="0">
                          <a:latin typeface="Times New Roman"/>
                          <a:ea typeface="Times New Roman"/>
                          <a:cs typeface="Mangal"/>
                        </a:rPr>
                        <a:t>11_I_B1</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Advance amount received in earlier tax period and adjusted against supplies being shown in this tax period – Intra-state</a:t>
                      </a:r>
                      <a:endParaRPr lang="en-IN" sz="2400">
                        <a:latin typeface="Calibri"/>
                        <a:ea typeface="Times New Roman"/>
                        <a:cs typeface="Mangal"/>
                      </a:endParaRPr>
                    </a:p>
                  </a:txBody>
                  <a:tcPr marL="69215" marR="69215" marT="69215" marB="69215"/>
                </a:tc>
              </a:tr>
              <a:tr h="822686">
                <a:tc>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11_I_B2</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Advance amount received in earlier tax period and adjusted against supplies being shown in this tax period – Inter-state</a:t>
                      </a:r>
                      <a:endParaRPr lang="en-IN" sz="2400" dirty="0">
                        <a:latin typeface="Calibri"/>
                        <a:ea typeface="Times New Roman"/>
                        <a:cs typeface="Mangal"/>
                      </a:endParaRPr>
                    </a:p>
                  </a:txBody>
                  <a:tcPr marL="69215" marR="69215" marT="69215" marB="69215"/>
                </a:tc>
              </a:tr>
              <a:tr h="822686">
                <a:tc>
                  <a:txBody>
                    <a:bodyPr/>
                    <a:lstStyle/>
                    <a:p>
                      <a:endParaRPr lang="en-IN" dirty="0"/>
                    </a:p>
                  </a:txBody>
                  <a:tcPr/>
                </a:tc>
                <a:tc>
                  <a:txBody>
                    <a:bodyPr/>
                    <a:lstStyle/>
                    <a:p>
                      <a:pPr>
                        <a:lnSpc>
                          <a:spcPct val="115000"/>
                        </a:lnSpc>
                        <a:spcAft>
                          <a:spcPts val="0"/>
                        </a:spcAft>
                      </a:pPr>
                      <a:r>
                        <a:rPr lang="en-IN" sz="1600">
                          <a:latin typeface="Times New Roman"/>
                          <a:ea typeface="Times New Roman"/>
                          <a:cs typeface="Mangal"/>
                        </a:rPr>
                        <a:t>11_II</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to information regarding advances in previous tax periods</a:t>
                      </a:r>
                      <a:endParaRPr lang="en-IN" sz="2400" dirty="0">
                        <a:latin typeface="Calibri"/>
                        <a:ea typeface="Times New Roman"/>
                        <a:cs typeface="Mangal"/>
                      </a:endParaRPr>
                    </a:p>
                  </a:txBody>
                  <a:tcPr marL="69215" marR="69215" marT="69215" marB="69215"/>
                </a:tc>
              </a:tr>
              <a:tr h="492775">
                <a:tc rowSpan="4">
                  <a:txBody>
                    <a:bodyPr/>
                    <a:lstStyle/>
                    <a:p>
                      <a:pPr>
                        <a:lnSpc>
                          <a:spcPct val="115000"/>
                        </a:lnSpc>
                        <a:spcAft>
                          <a:spcPts val="0"/>
                        </a:spcAft>
                      </a:pPr>
                      <a:r>
                        <a:rPr lang="en-IN" sz="1600" b="1" dirty="0">
                          <a:latin typeface="Times New Roman"/>
                          <a:ea typeface="Times New Roman"/>
                          <a:cs typeface="Mangal"/>
                        </a:rPr>
                        <a:t>Table 3.1 (b) of GSTR-3B</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6A</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Exports</a:t>
                      </a:r>
                      <a:endParaRPr lang="en-IN" sz="2400">
                        <a:latin typeface="Calibri"/>
                        <a:ea typeface="Times New Roman"/>
                        <a:cs typeface="Mangal"/>
                      </a:endParaRPr>
                    </a:p>
                  </a:txBody>
                  <a:tcPr marL="69215" marR="69215" marT="69215" marB="69215"/>
                </a:tc>
              </a:tr>
              <a:tr h="492775">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6B</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Supplies made to SEZ unit or SEZ developer</a:t>
                      </a:r>
                      <a:endParaRPr lang="en-IN" sz="2400">
                        <a:latin typeface="Calibri"/>
                        <a:ea typeface="Times New Roman"/>
                        <a:cs typeface="Mangal"/>
                      </a:endParaRPr>
                    </a:p>
                  </a:txBody>
                  <a:tcPr marL="69215" marR="69215" marT="69215" marB="69215"/>
                </a:tc>
              </a:tr>
              <a:tr h="822686">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9A</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made to invoices declared in previous tax periods in Table-6A, 6B</a:t>
                      </a:r>
                      <a:endParaRPr lang="en-IN" sz="2400" dirty="0">
                        <a:latin typeface="Calibri"/>
                        <a:ea typeface="Times New Roman"/>
                        <a:cs typeface="Mangal"/>
                      </a:endParaRPr>
                    </a:p>
                  </a:txBody>
                  <a:tcPr marL="69215" marR="69215" marT="69215" marB="69215"/>
                </a:tc>
              </a:tr>
              <a:tr h="822686">
                <a:tc vMerge="1">
                  <a:txBody>
                    <a:bodyPr/>
                    <a:lstStyle/>
                    <a:p>
                      <a:endParaRPr lang="en-IN"/>
                    </a:p>
                  </a:txBody>
                  <a:tcPr/>
                </a:tc>
                <a:tc>
                  <a:txBody>
                    <a:bodyPr/>
                    <a:lstStyle/>
                    <a:p>
                      <a:pPr>
                        <a:lnSpc>
                          <a:spcPct val="115000"/>
                        </a:lnSpc>
                        <a:spcAft>
                          <a:spcPts val="0"/>
                        </a:spcAft>
                      </a:pPr>
                      <a:r>
                        <a:rPr lang="en-IN" sz="1600">
                          <a:latin typeface="Times New Roman"/>
                          <a:ea typeface="Times New Roman"/>
                          <a:cs typeface="Mangal"/>
                        </a:rPr>
                        <a:t>9B</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Credit/Debit Notes pertaining to invoices declared in Table-6A,6B</a:t>
                      </a:r>
                      <a:endParaRPr lang="en-IN" sz="2400" dirty="0">
                        <a:latin typeface="Calibri"/>
                        <a:ea typeface="Times New Roman"/>
                        <a:cs typeface="Mangal"/>
                      </a:endParaRPr>
                    </a:p>
                  </a:txBody>
                  <a:tcPr marL="69215" marR="69215" marT="69215" marB="69215"/>
                </a:tc>
              </a:tr>
              <a:tr h="822686">
                <a:tc>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9C</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to Credit/Debit Notes pertaining to invoices declared in Tables-6A and 6B</a:t>
                      </a:r>
                      <a:endParaRPr lang="en-IN" sz="2400" dirty="0">
                        <a:latin typeface="Calibri"/>
                        <a:ea typeface="Times New Roman"/>
                        <a:cs typeface="Mangal"/>
                      </a:endParaRPr>
                    </a:p>
                  </a:txBody>
                  <a:tcPr marL="69215" marR="69215" marT="69215" marB="69215"/>
                </a:tc>
              </a:tr>
              <a:tr h="436295">
                <a:tc>
                  <a:txBody>
                    <a:bodyPr/>
                    <a:lstStyle/>
                    <a:p>
                      <a:endParaRPr lang="en-IN" dirty="0"/>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14438" y="214313"/>
          <a:ext cx="7786717" cy="6357958"/>
        </p:xfrm>
        <a:graphic>
          <a:graphicData uri="http://schemas.openxmlformats.org/drawingml/2006/table">
            <a:tbl>
              <a:tblPr firstRow="1" bandRow="1">
                <a:tableStyleId>{5940675A-B579-460E-94D1-54222C63F5DA}</a:tableStyleId>
              </a:tblPr>
              <a:tblGrid>
                <a:gridCol w="2595572"/>
                <a:gridCol w="1655664"/>
                <a:gridCol w="3535481"/>
              </a:tblGrid>
              <a:tr h="724143">
                <a:tc>
                  <a:txBody>
                    <a:bodyPr/>
                    <a:lstStyle/>
                    <a:p>
                      <a:pPr>
                        <a:lnSpc>
                          <a:spcPct val="115000"/>
                        </a:lnSpc>
                        <a:spcAft>
                          <a:spcPts val="0"/>
                        </a:spcAft>
                      </a:pPr>
                      <a:r>
                        <a:rPr lang="en-IN" sz="1400" b="1" dirty="0">
                          <a:latin typeface="Times New Roman"/>
                          <a:ea typeface="Times New Roman"/>
                          <a:cs typeface="Mangal"/>
                        </a:rPr>
                        <a:t>Table 3.1 (c) of GSTR-3B</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8</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Nil rated and exempted supplies (columns 2 and 3)</a:t>
                      </a:r>
                      <a:endParaRPr lang="en-IN" sz="2000">
                        <a:latin typeface="Calibri"/>
                        <a:ea typeface="Times New Roman"/>
                        <a:cs typeface="Mangal"/>
                      </a:endParaRPr>
                    </a:p>
                  </a:txBody>
                  <a:tcPr marL="69215" marR="69215" marT="69215" marB="69215"/>
                </a:tc>
              </a:tr>
              <a:tr h="441736">
                <a:tc>
                  <a:txBody>
                    <a:bodyPr/>
                    <a:lstStyle/>
                    <a:p>
                      <a:pPr>
                        <a:lnSpc>
                          <a:spcPct val="115000"/>
                        </a:lnSpc>
                        <a:spcAft>
                          <a:spcPts val="0"/>
                        </a:spcAft>
                      </a:pPr>
                      <a:r>
                        <a:rPr lang="en-IN" sz="1400" b="1">
                          <a:latin typeface="Times New Roman"/>
                          <a:ea typeface="Times New Roman"/>
                          <a:cs typeface="Mangal"/>
                        </a:rPr>
                        <a:t>Table 3.1 (e) of GSTR-3B</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8</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Non-GST outward supplies (column 4)</a:t>
                      </a:r>
                      <a:endParaRPr lang="en-IN" sz="2000">
                        <a:latin typeface="Calibri"/>
                        <a:ea typeface="Times New Roman"/>
                        <a:cs typeface="Mangal"/>
                      </a:endParaRPr>
                    </a:p>
                  </a:txBody>
                  <a:tcPr marL="69215" marR="69215" marT="69215" marB="69215"/>
                </a:tc>
              </a:tr>
              <a:tr h="1006550">
                <a:tc rowSpan="6">
                  <a:txBody>
                    <a:bodyPr/>
                    <a:lstStyle/>
                    <a:p>
                      <a:pPr>
                        <a:lnSpc>
                          <a:spcPct val="115000"/>
                        </a:lnSpc>
                        <a:spcAft>
                          <a:spcPts val="0"/>
                        </a:spcAft>
                      </a:pPr>
                      <a:r>
                        <a:rPr lang="en-IN" sz="1400" b="1">
                          <a:latin typeface="Times New Roman"/>
                          <a:ea typeface="Times New Roman"/>
                          <a:cs typeface="Mangal"/>
                        </a:rPr>
                        <a:t>Table 3.2 (Supplies made to Unregistered persons)</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5A</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Taxable outward inter-state supplies made to un-registered persons (where invoice value is more than Rs. 2.5 lakhs)</a:t>
                      </a:r>
                      <a:endParaRPr lang="en-IN" sz="2000">
                        <a:latin typeface="Calibri"/>
                        <a:ea typeface="Times New Roman"/>
                        <a:cs typeface="Mangal"/>
                      </a:endParaRPr>
                    </a:p>
                  </a:txBody>
                  <a:tcPr marL="69215" marR="69215" marT="69215" marB="69215"/>
                </a:tc>
              </a:tr>
              <a:tr h="1006550">
                <a:tc vMerge="1">
                  <a:txBody>
                    <a:bodyPr/>
                    <a:lstStyle/>
                    <a:p>
                      <a:endParaRPr lang="en-IN"/>
                    </a:p>
                  </a:txBody>
                  <a:tcPr/>
                </a:tc>
                <a:tc>
                  <a:txBody>
                    <a:bodyPr/>
                    <a:lstStyle/>
                    <a:p>
                      <a:pPr>
                        <a:lnSpc>
                          <a:spcPct val="115000"/>
                        </a:lnSpc>
                        <a:spcAft>
                          <a:spcPts val="0"/>
                        </a:spcAft>
                      </a:pPr>
                      <a:r>
                        <a:rPr lang="en-IN" sz="1400" dirty="0">
                          <a:latin typeface="Times New Roman"/>
                          <a:ea typeface="Times New Roman"/>
                          <a:cs typeface="Mangal"/>
                        </a:rPr>
                        <a:t>7B_1</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Taxable outward inter-state supplies made to un-registered persons (where invoice value is upto Rs. 2.5 lakhs)</a:t>
                      </a:r>
                      <a:endParaRPr lang="en-IN" sz="2000">
                        <a:latin typeface="Calibri"/>
                        <a:ea typeface="Times New Roman"/>
                        <a:cs typeface="Mangal"/>
                      </a:endParaRPr>
                    </a:p>
                  </a:txBody>
                  <a:tcPr marL="69215" marR="69215" marT="69215" marB="69215"/>
                </a:tc>
              </a:tr>
              <a:tr h="724143">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9A</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Amendments made to invoices declared in previous tax periods in Table-5A</a:t>
                      </a:r>
                      <a:endParaRPr lang="en-IN" sz="2000">
                        <a:latin typeface="Calibri"/>
                        <a:ea typeface="Times New Roman"/>
                        <a:cs typeface="Mangal"/>
                      </a:endParaRPr>
                    </a:p>
                  </a:txBody>
                  <a:tcPr marL="69215" marR="69215" marT="69215" marB="69215"/>
                </a:tc>
              </a:tr>
              <a:tr h="724143">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9B</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Credit/Debit Notes pertaining to invoices declared in Table-5A</a:t>
                      </a:r>
                      <a:endParaRPr lang="en-IN" sz="2000">
                        <a:latin typeface="Calibri"/>
                        <a:ea typeface="Times New Roman"/>
                        <a:cs typeface="Mangal"/>
                      </a:endParaRPr>
                    </a:p>
                  </a:txBody>
                  <a:tcPr marL="69215" marR="69215" marT="69215" marB="69215"/>
                </a:tc>
              </a:tr>
              <a:tr h="724143">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9C</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Amendments to Credit/Debit Notes pertaining to Credit/Debit notes declared in Table-9B</a:t>
                      </a:r>
                      <a:endParaRPr lang="en-IN" sz="2000">
                        <a:latin typeface="Calibri"/>
                        <a:ea typeface="Times New Roman"/>
                        <a:cs typeface="Mangal"/>
                      </a:endParaRPr>
                    </a:p>
                  </a:txBody>
                  <a:tcPr marL="69215" marR="69215" marT="69215" marB="69215"/>
                </a:tc>
              </a:tr>
              <a:tr h="1006550">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10B</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Amendment to taxable outward inter-state supplies made to un-registered persons declared in Table-7 in previous tax periods</a:t>
                      </a:r>
                      <a:endParaRPr lang="en-IN" sz="20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14414" y="214291"/>
          <a:ext cx="7643867" cy="6507168"/>
        </p:xfrm>
        <a:graphic>
          <a:graphicData uri="http://schemas.openxmlformats.org/drawingml/2006/table">
            <a:tbl>
              <a:tblPr firstRow="1" bandRow="1">
                <a:tableStyleId>{5940675A-B579-460E-94D1-54222C63F5DA}</a:tableStyleId>
              </a:tblPr>
              <a:tblGrid>
                <a:gridCol w="2143140"/>
                <a:gridCol w="1428760"/>
                <a:gridCol w="4071967"/>
              </a:tblGrid>
              <a:tr h="631857">
                <a:tc>
                  <a:txBody>
                    <a:bodyPr/>
                    <a:lstStyle/>
                    <a:p>
                      <a:endParaRPr lang="en-IN" sz="3600" dirty="0"/>
                    </a:p>
                  </a:txBody>
                  <a:tcPr/>
                </a:tc>
                <a:tc>
                  <a:txBody>
                    <a:bodyPr/>
                    <a:lstStyle/>
                    <a:p>
                      <a:pPr>
                        <a:lnSpc>
                          <a:spcPct val="115000"/>
                        </a:lnSpc>
                        <a:spcAft>
                          <a:spcPts val="0"/>
                        </a:spcAft>
                      </a:pPr>
                      <a:r>
                        <a:rPr lang="en-IN" sz="1400" dirty="0">
                          <a:latin typeface="Times New Roman"/>
                          <a:ea typeface="Times New Roman"/>
                          <a:cs typeface="Mangal"/>
                        </a:rPr>
                        <a:t>11_I_A2</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Advance amount received in the tax period – Inter-state</a:t>
                      </a:r>
                      <a:endParaRPr lang="en-IN" sz="2000" dirty="0">
                        <a:latin typeface="Calibri"/>
                        <a:ea typeface="Times New Roman"/>
                        <a:cs typeface="Mangal"/>
                      </a:endParaRPr>
                    </a:p>
                  </a:txBody>
                  <a:tcPr marL="69215" marR="69215" marT="69215" marB="69215"/>
                </a:tc>
              </a:tr>
              <a:tr h="839427">
                <a:tc>
                  <a:txBody>
                    <a:bodyPr/>
                    <a:lstStyle/>
                    <a:p>
                      <a:endParaRPr lang="en-IN" sz="3600" dirty="0"/>
                    </a:p>
                  </a:txBody>
                  <a:tcPr/>
                </a:tc>
                <a:tc>
                  <a:txBody>
                    <a:bodyPr/>
                    <a:lstStyle/>
                    <a:p>
                      <a:pPr>
                        <a:lnSpc>
                          <a:spcPct val="115000"/>
                        </a:lnSpc>
                        <a:spcAft>
                          <a:spcPts val="0"/>
                        </a:spcAft>
                      </a:pPr>
                      <a:r>
                        <a:rPr lang="en-IN" sz="1400">
                          <a:latin typeface="Times New Roman"/>
                          <a:ea typeface="Times New Roman"/>
                          <a:cs typeface="Mangal"/>
                        </a:rPr>
                        <a:t>11_I_B2</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Advance amount received in earlier tax period and adjusted against supplies being shown in this tax period – Inter-state</a:t>
                      </a:r>
                      <a:endParaRPr lang="en-IN" sz="2000">
                        <a:latin typeface="Calibri"/>
                        <a:ea typeface="Times New Roman"/>
                        <a:cs typeface="Mangal"/>
                      </a:endParaRPr>
                    </a:p>
                  </a:txBody>
                  <a:tcPr marL="69215" marR="69215" marT="69215" marB="69215"/>
                </a:tc>
              </a:tr>
              <a:tr h="839427">
                <a:tc>
                  <a:txBody>
                    <a:bodyPr/>
                    <a:lstStyle/>
                    <a:p>
                      <a:endParaRPr lang="en-IN" sz="3600" dirty="0"/>
                    </a:p>
                  </a:txBody>
                  <a:tcPr/>
                </a:tc>
                <a:tc>
                  <a:txBody>
                    <a:bodyPr/>
                    <a:lstStyle/>
                    <a:p>
                      <a:pPr>
                        <a:lnSpc>
                          <a:spcPct val="115000"/>
                        </a:lnSpc>
                        <a:spcAft>
                          <a:spcPts val="0"/>
                        </a:spcAft>
                      </a:pPr>
                      <a:r>
                        <a:rPr lang="en-IN" sz="1400" dirty="0">
                          <a:latin typeface="Times New Roman"/>
                          <a:ea typeface="Times New Roman"/>
                          <a:cs typeface="Mangal"/>
                        </a:rPr>
                        <a:t>11_II</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a:latin typeface="Times New Roman"/>
                          <a:ea typeface="Times New Roman"/>
                          <a:cs typeface="Mangal"/>
                        </a:rPr>
                        <a:t>Amendments to information regarding advances in previous tax periods and amendments to information regarding adjustment against supplies</a:t>
                      </a:r>
                      <a:endParaRPr lang="en-IN" sz="2000">
                        <a:latin typeface="Calibri"/>
                        <a:ea typeface="Times New Roman"/>
                        <a:cs typeface="Mangal"/>
                      </a:endParaRPr>
                    </a:p>
                  </a:txBody>
                  <a:tcPr marL="69215" marR="69215" marT="69215" marB="69215"/>
                </a:tc>
              </a:tr>
              <a:tr h="839427">
                <a:tc>
                  <a:txBody>
                    <a:bodyPr/>
                    <a:lstStyle/>
                    <a:p>
                      <a:endParaRPr lang="en-IN" sz="3600"/>
                    </a:p>
                  </a:txBody>
                  <a:tcPr/>
                </a:tc>
                <a:tc gridSpan="2">
                  <a:txBody>
                    <a:bodyPr/>
                    <a:lstStyle/>
                    <a:p>
                      <a:pPr>
                        <a:lnSpc>
                          <a:spcPct val="115000"/>
                        </a:lnSpc>
                        <a:spcAft>
                          <a:spcPts val="0"/>
                        </a:spcAft>
                      </a:pPr>
                      <a:r>
                        <a:rPr lang="en-IN" sz="1400" b="1" dirty="0">
                          <a:latin typeface="Times New Roman"/>
                          <a:ea typeface="Times New Roman"/>
                          <a:cs typeface="Mangal"/>
                        </a:rPr>
                        <a:t>Note:</a:t>
                      </a:r>
                      <a:r>
                        <a:rPr lang="en-IN" sz="1400" dirty="0">
                          <a:latin typeface="Times New Roman"/>
                          <a:ea typeface="Times New Roman"/>
                          <a:cs typeface="Mangal"/>
                        </a:rPr>
                        <a:t> All inter-state advances declared in Table 11 of Form GSTR-1 are being reflected here, irrespective of the fact whether these are received from registered or unregistered person.</a:t>
                      </a:r>
                      <a:endParaRPr lang="en-IN" sz="2000" dirty="0">
                        <a:latin typeface="Calibri"/>
                        <a:ea typeface="Times New Roman"/>
                        <a:cs typeface="Mangal"/>
                      </a:endParaRPr>
                    </a:p>
                  </a:txBody>
                  <a:tcPr marL="69215" marR="69215" marT="69215" marB="69215"/>
                </a:tc>
                <a:tc hMerge="1">
                  <a:txBody>
                    <a:bodyPr/>
                    <a:lstStyle/>
                    <a:p>
                      <a:endParaRPr lang="en-IN"/>
                    </a:p>
                  </a:txBody>
                  <a:tcPr/>
                </a:tc>
              </a:tr>
              <a:tr h="609963">
                <a:tc rowSpan="5">
                  <a:txBody>
                    <a:bodyPr/>
                    <a:lstStyle/>
                    <a:p>
                      <a:pPr>
                        <a:lnSpc>
                          <a:spcPct val="115000"/>
                        </a:lnSpc>
                        <a:spcAft>
                          <a:spcPts val="0"/>
                        </a:spcAft>
                      </a:pPr>
                      <a:r>
                        <a:rPr lang="en-IN" sz="1400" b="1" dirty="0">
                          <a:latin typeface="Times New Roman"/>
                          <a:ea typeface="Times New Roman"/>
                          <a:cs typeface="Mangal"/>
                        </a:rPr>
                        <a:t>Table 3.2 (Supplies made to Composition taxable persons)</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4A</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Taxable outward supplies made to registered persons</a:t>
                      </a:r>
                      <a:endParaRPr lang="en-IN" sz="2000" dirty="0">
                        <a:latin typeface="Calibri"/>
                        <a:ea typeface="Times New Roman"/>
                        <a:cs typeface="Mangal"/>
                      </a:endParaRPr>
                    </a:p>
                  </a:txBody>
                  <a:tcPr marL="69215" marR="69215" marT="69215" marB="69215"/>
                </a:tc>
              </a:tr>
              <a:tr h="839427">
                <a:tc vMerge="1">
                  <a:txBody>
                    <a:bodyPr/>
                    <a:lstStyle/>
                    <a:p>
                      <a:endParaRPr lang="en-IN"/>
                    </a:p>
                  </a:txBody>
                  <a:tcPr/>
                </a:tc>
                <a:tc>
                  <a:txBody>
                    <a:bodyPr/>
                    <a:lstStyle/>
                    <a:p>
                      <a:pPr>
                        <a:lnSpc>
                          <a:spcPct val="115000"/>
                        </a:lnSpc>
                        <a:spcAft>
                          <a:spcPts val="0"/>
                        </a:spcAft>
                      </a:pPr>
                      <a:r>
                        <a:rPr lang="en-IN" sz="1400" dirty="0">
                          <a:latin typeface="Times New Roman"/>
                          <a:ea typeface="Times New Roman"/>
                          <a:cs typeface="Mangal"/>
                        </a:rPr>
                        <a:t>4C</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Taxable outward supplies made to registered persons through E Commerce Operator attracting TCS</a:t>
                      </a:r>
                      <a:endParaRPr lang="en-IN" sz="2000" dirty="0">
                        <a:latin typeface="Calibri"/>
                        <a:ea typeface="Times New Roman"/>
                        <a:cs typeface="Mangal"/>
                      </a:endParaRPr>
                    </a:p>
                  </a:txBody>
                  <a:tcPr marL="69215" marR="69215" marT="69215" marB="69215"/>
                </a:tc>
              </a:tr>
              <a:tr h="609963">
                <a:tc vMerge="1">
                  <a:txBody>
                    <a:bodyPr/>
                    <a:lstStyle/>
                    <a:p>
                      <a:endParaRPr lang="en-IN"/>
                    </a:p>
                  </a:txBody>
                  <a:tcPr/>
                </a:tc>
                <a:tc>
                  <a:txBody>
                    <a:bodyPr/>
                    <a:lstStyle/>
                    <a:p>
                      <a:pPr>
                        <a:lnSpc>
                          <a:spcPct val="115000"/>
                        </a:lnSpc>
                        <a:spcAft>
                          <a:spcPts val="0"/>
                        </a:spcAft>
                      </a:pPr>
                      <a:r>
                        <a:rPr lang="en-IN" sz="1400" dirty="0">
                          <a:latin typeface="Times New Roman"/>
                          <a:ea typeface="Times New Roman"/>
                          <a:cs typeface="Mangal"/>
                        </a:rPr>
                        <a:t>9A</a:t>
                      </a:r>
                      <a:endParaRPr lang="en-IN" sz="2000" dirty="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Amendments made to invoices declared in previous tax periods in Table-4A, 4C</a:t>
                      </a:r>
                      <a:endParaRPr lang="en-IN" sz="2000" dirty="0">
                        <a:latin typeface="Calibri"/>
                        <a:ea typeface="Times New Roman"/>
                        <a:cs typeface="Mangal"/>
                      </a:endParaRPr>
                    </a:p>
                  </a:txBody>
                  <a:tcPr marL="69215" marR="69215" marT="69215" marB="69215"/>
                </a:tc>
              </a:tr>
              <a:tr h="609963">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9B</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Credit/Debit Notes pertaining to invoices declared in Table-4A,4C</a:t>
                      </a:r>
                      <a:endParaRPr lang="en-IN" sz="2000" dirty="0">
                        <a:latin typeface="Calibri"/>
                        <a:ea typeface="Times New Roman"/>
                        <a:cs typeface="Mangal"/>
                      </a:endParaRPr>
                    </a:p>
                  </a:txBody>
                  <a:tcPr marL="69215" marR="69215" marT="69215" marB="69215"/>
                </a:tc>
              </a:tr>
              <a:tr h="609963">
                <a:tc vMerge="1">
                  <a:txBody>
                    <a:bodyPr/>
                    <a:lstStyle/>
                    <a:p>
                      <a:endParaRPr lang="en-IN"/>
                    </a:p>
                  </a:txBody>
                  <a:tcPr/>
                </a:tc>
                <a:tc>
                  <a:txBody>
                    <a:bodyPr/>
                    <a:lstStyle/>
                    <a:p>
                      <a:pPr>
                        <a:lnSpc>
                          <a:spcPct val="115000"/>
                        </a:lnSpc>
                        <a:spcAft>
                          <a:spcPts val="0"/>
                        </a:spcAft>
                      </a:pPr>
                      <a:r>
                        <a:rPr lang="en-IN" sz="1400">
                          <a:latin typeface="Times New Roman"/>
                          <a:ea typeface="Times New Roman"/>
                          <a:cs typeface="Mangal"/>
                        </a:rPr>
                        <a:t>9C</a:t>
                      </a:r>
                      <a:endParaRPr lang="en-IN" sz="2000">
                        <a:latin typeface="Calibri"/>
                        <a:ea typeface="Times New Roman"/>
                        <a:cs typeface="Mangal"/>
                      </a:endParaRPr>
                    </a:p>
                  </a:txBody>
                  <a:tcPr marL="69215" marR="69215" marT="69215" marB="69215"/>
                </a:tc>
                <a:tc>
                  <a:txBody>
                    <a:bodyPr/>
                    <a:lstStyle/>
                    <a:p>
                      <a:pPr>
                        <a:lnSpc>
                          <a:spcPct val="115000"/>
                        </a:lnSpc>
                        <a:spcAft>
                          <a:spcPts val="0"/>
                        </a:spcAft>
                      </a:pPr>
                      <a:r>
                        <a:rPr lang="en-IN" sz="1400" dirty="0">
                          <a:latin typeface="Times New Roman"/>
                          <a:ea typeface="Times New Roman"/>
                          <a:cs typeface="Mangal"/>
                        </a:rPr>
                        <a:t>Amendments to Credit/Debit Notes pertaining to invoices declared in Table-9B</a:t>
                      </a:r>
                      <a:endParaRPr lang="en-IN" sz="2000" dirty="0">
                        <a:latin typeface="Calibri"/>
                        <a:ea typeface="Times New Roman"/>
                        <a:cs typeface="Mangal"/>
                      </a:endParaRPr>
                    </a:p>
                  </a:txBody>
                  <a:tcPr marL="69215" marR="69215" marT="69215" marB="69215"/>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35100" y="285750"/>
          <a:ext cx="7499350" cy="4147566"/>
        </p:xfrm>
        <a:graphic>
          <a:graphicData uri="http://schemas.openxmlformats.org/drawingml/2006/table">
            <a:tbl>
              <a:tblPr firstRow="1" bandRow="1">
                <a:tableStyleId>{5940675A-B579-460E-94D1-54222C63F5DA}</a:tableStyleId>
              </a:tblPr>
              <a:tblGrid>
                <a:gridCol w="2279644"/>
                <a:gridCol w="1500198"/>
                <a:gridCol w="3719508"/>
              </a:tblGrid>
              <a:tr h="370840">
                <a:tc rowSpan="5">
                  <a:txBody>
                    <a:bodyPr/>
                    <a:lstStyle/>
                    <a:p>
                      <a:pPr>
                        <a:lnSpc>
                          <a:spcPct val="115000"/>
                        </a:lnSpc>
                        <a:spcAft>
                          <a:spcPts val="0"/>
                        </a:spcAft>
                      </a:pPr>
                      <a:r>
                        <a:rPr lang="en-IN" sz="1600" b="1" dirty="0">
                          <a:latin typeface="Times New Roman"/>
                          <a:ea typeface="Times New Roman"/>
                          <a:cs typeface="Mangal"/>
                        </a:rPr>
                        <a:t>Table 3.2 (Supplies made to UIN holders)</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4A</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Taxable outward supplies made to registered persons</a:t>
                      </a:r>
                      <a:endParaRPr lang="en-IN" sz="2400">
                        <a:latin typeface="Calibri"/>
                        <a:ea typeface="Times New Roman"/>
                        <a:cs typeface="Mangal"/>
                      </a:endParaRPr>
                    </a:p>
                  </a:txBody>
                  <a:tcPr marL="69215" marR="69215" marT="69215" marB="69215"/>
                </a:tc>
              </a:tr>
              <a:tr h="370840">
                <a:tc vMerge="1">
                  <a:txBody>
                    <a:bodyPr/>
                    <a:lstStyle/>
                    <a:p>
                      <a:endParaRPr lang="en-IN"/>
                    </a:p>
                  </a:txBody>
                  <a:tcPr/>
                </a:tc>
                <a:tc>
                  <a:txBody>
                    <a:bodyPr/>
                    <a:lstStyle/>
                    <a:p>
                      <a:pPr>
                        <a:lnSpc>
                          <a:spcPct val="115000"/>
                        </a:lnSpc>
                        <a:spcAft>
                          <a:spcPts val="0"/>
                        </a:spcAft>
                      </a:pPr>
                      <a:r>
                        <a:rPr lang="en-IN" sz="1600">
                          <a:latin typeface="Times New Roman"/>
                          <a:ea typeface="Times New Roman"/>
                          <a:cs typeface="Mangal"/>
                        </a:rPr>
                        <a:t>4C</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Taxable outward supplies made to registered persons through E Commerce Operator attracting TCS</a:t>
                      </a:r>
                      <a:endParaRPr lang="en-IN" sz="2400">
                        <a:latin typeface="Calibri"/>
                        <a:ea typeface="Times New Roman"/>
                        <a:cs typeface="Mangal"/>
                      </a:endParaRPr>
                    </a:p>
                  </a:txBody>
                  <a:tcPr marL="69215" marR="69215" marT="69215" marB="69215"/>
                </a:tc>
              </a:tr>
              <a:tr h="370840">
                <a:tc vMerge="1">
                  <a:txBody>
                    <a:bodyPr/>
                    <a:lstStyle/>
                    <a:p>
                      <a:endParaRPr lang="en-IN"/>
                    </a:p>
                  </a:txBody>
                  <a:tcPr/>
                </a:tc>
                <a:tc>
                  <a:txBody>
                    <a:bodyPr/>
                    <a:lstStyle/>
                    <a:p>
                      <a:pPr>
                        <a:lnSpc>
                          <a:spcPct val="115000"/>
                        </a:lnSpc>
                        <a:spcAft>
                          <a:spcPts val="0"/>
                        </a:spcAft>
                      </a:pPr>
                      <a:r>
                        <a:rPr lang="en-IN" sz="1600">
                          <a:latin typeface="Times New Roman"/>
                          <a:ea typeface="Times New Roman"/>
                          <a:cs typeface="Mangal"/>
                        </a:rPr>
                        <a:t>9A</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Amendments made to invoices declared in previous tax periods in Table-4A, 4C</a:t>
                      </a:r>
                      <a:endParaRPr lang="en-IN" sz="2400">
                        <a:latin typeface="Calibri"/>
                        <a:ea typeface="Times New Roman"/>
                        <a:cs typeface="Mangal"/>
                      </a:endParaRPr>
                    </a:p>
                  </a:txBody>
                  <a:tcPr marL="69215" marR="69215" marT="69215" marB="69215"/>
                </a:tc>
              </a:tr>
              <a:tr h="370840">
                <a:tc vMerge="1">
                  <a:txBody>
                    <a:bodyPr/>
                    <a:lstStyle/>
                    <a:p>
                      <a:endParaRPr lang="en-IN"/>
                    </a:p>
                  </a:txBody>
                  <a:tcPr/>
                </a:tc>
                <a:tc>
                  <a:txBody>
                    <a:bodyPr/>
                    <a:lstStyle/>
                    <a:p>
                      <a:pPr>
                        <a:lnSpc>
                          <a:spcPct val="115000"/>
                        </a:lnSpc>
                        <a:spcAft>
                          <a:spcPts val="0"/>
                        </a:spcAft>
                      </a:pPr>
                      <a:r>
                        <a:rPr lang="en-IN" sz="1600" dirty="0">
                          <a:latin typeface="Times New Roman"/>
                          <a:ea typeface="Times New Roman"/>
                          <a:cs typeface="Mangal"/>
                        </a:rPr>
                        <a:t>9B</a:t>
                      </a:r>
                      <a:endParaRPr lang="en-IN" sz="2400" dirty="0">
                        <a:latin typeface="Calibri"/>
                        <a:ea typeface="Times New Roman"/>
                        <a:cs typeface="Mangal"/>
                      </a:endParaRPr>
                    </a:p>
                  </a:txBody>
                  <a:tcPr marL="69215" marR="69215" marT="69215" marB="69215"/>
                </a:tc>
                <a:tc>
                  <a:txBody>
                    <a:bodyPr/>
                    <a:lstStyle/>
                    <a:p>
                      <a:pPr>
                        <a:lnSpc>
                          <a:spcPct val="115000"/>
                        </a:lnSpc>
                        <a:spcAft>
                          <a:spcPts val="0"/>
                        </a:spcAft>
                      </a:pPr>
                      <a:r>
                        <a:rPr lang="en-IN" sz="1600">
                          <a:latin typeface="Times New Roman"/>
                          <a:ea typeface="Times New Roman"/>
                          <a:cs typeface="Mangal"/>
                        </a:rPr>
                        <a:t>Credit/Debit Notes pertaining to invoices declared in Table-4A,4C</a:t>
                      </a:r>
                      <a:endParaRPr lang="en-IN" sz="2400">
                        <a:latin typeface="Calibri"/>
                        <a:ea typeface="Times New Roman"/>
                        <a:cs typeface="Mangal"/>
                      </a:endParaRPr>
                    </a:p>
                  </a:txBody>
                  <a:tcPr marL="69215" marR="69215" marT="69215" marB="69215"/>
                </a:tc>
              </a:tr>
              <a:tr h="370840">
                <a:tc vMerge="1">
                  <a:txBody>
                    <a:bodyPr/>
                    <a:lstStyle/>
                    <a:p>
                      <a:endParaRPr lang="en-IN"/>
                    </a:p>
                  </a:txBody>
                  <a:tcPr/>
                </a:tc>
                <a:tc>
                  <a:txBody>
                    <a:bodyPr/>
                    <a:lstStyle/>
                    <a:p>
                      <a:pPr>
                        <a:lnSpc>
                          <a:spcPct val="115000"/>
                        </a:lnSpc>
                        <a:spcAft>
                          <a:spcPts val="0"/>
                        </a:spcAft>
                      </a:pPr>
                      <a:r>
                        <a:rPr lang="en-IN" sz="1600">
                          <a:latin typeface="Times New Roman"/>
                          <a:ea typeface="Times New Roman"/>
                          <a:cs typeface="Mangal"/>
                        </a:rPr>
                        <a:t>9C</a:t>
                      </a:r>
                      <a:endParaRPr lang="en-IN" sz="2400">
                        <a:latin typeface="Calibri"/>
                        <a:ea typeface="Times New Roman"/>
                        <a:cs typeface="Mangal"/>
                      </a:endParaRPr>
                    </a:p>
                  </a:txBody>
                  <a:tcPr marL="69215" marR="69215" marT="69215" marB="69215"/>
                </a:tc>
                <a:tc>
                  <a:txBody>
                    <a:bodyPr/>
                    <a:lstStyle/>
                    <a:p>
                      <a:pPr>
                        <a:lnSpc>
                          <a:spcPct val="115000"/>
                        </a:lnSpc>
                        <a:spcAft>
                          <a:spcPts val="0"/>
                        </a:spcAft>
                      </a:pPr>
                      <a:r>
                        <a:rPr lang="en-IN" sz="1600" dirty="0">
                          <a:latin typeface="Times New Roman"/>
                          <a:ea typeface="Times New Roman"/>
                          <a:cs typeface="Mangal"/>
                        </a:rPr>
                        <a:t>Amendments to Credit/Debit Notes pertaining to invoices declared in Table-9B</a:t>
                      </a:r>
                      <a:endParaRPr lang="en-IN" sz="2400" dirty="0">
                        <a:latin typeface="Calibri"/>
                        <a:ea typeface="Times New Roman"/>
                        <a:cs typeface="Mangal"/>
                      </a:endParaRPr>
                    </a:p>
                  </a:txBody>
                  <a:tcPr marL="69215" marR="69215" marT="69215" marB="69215"/>
                </a:tc>
              </a:tr>
              <a:tr h="370840">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500042"/>
            <a:ext cx="7498080" cy="714380"/>
          </a:xfrm>
        </p:spPr>
        <p:txBody>
          <a:bodyPr>
            <a:normAutofit fontScale="90000"/>
          </a:bodyPr>
          <a:lstStyle/>
          <a:p>
            <a:pPr algn="ctr"/>
            <a:r>
              <a:rPr lang="en-IN" sz="3600" b="1" dirty="0" smtClean="0"/>
              <a:t>Entering Details in Form GSTR-3B</a:t>
            </a:r>
            <a:r>
              <a:rPr lang="en-IN" dirty="0" smtClean="0"/>
              <a:t/>
            </a:r>
            <a:br>
              <a:rPr lang="en-IN" dirty="0" smtClean="0"/>
            </a:br>
            <a:endParaRPr lang="en-IN" dirty="0"/>
          </a:p>
        </p:txBody>
      </p:sp>
      <p:sp>
        <p:nvSpPr>
          <p:cNvPr id="3" name="Content Placeholder 2"/>
          <p:cNvSpPr>
            <a:spLocks noGrp="1"/>
          </p:cNvSpPr>
          <p:nvPr>
            <p:ph idx="1"/>
          </p:nvPr>
        </p:nvSpPr>
        <p:spPr>
          <a:xfrm>
            <a:off x="1435608" y="1000108"/>
            <a:ext cx="7498080" cy="5715040"/>
          </a:xfrm>
        </p:spPr>
        <p:txBody>
          <a:bodyPr>
            <a:normAutofit/>
          </a:bodyPr>
          <a:lstStyle/>
          <a:p>
            <a:pPr>
              <a:buNone/>
            </a:pPr>
            <a:r>
              <a:rPr lang="en-IN" sz="1800" b="1" dirty="0" smtClean="0">
                <a:solidFill>
                  <a:srgbClr val="FF0000"/>
                </a:solidFill>
              </a:rPr>
              <a:t>Q. </a:t>
            </a:r>
            <a:r>
              <a:rPr lang="en-IN" sz="1800" b="1" dirty="0" smtClean="0">
                <a:solidFill>
                  <a:srgbClr val="FF0000"/>
                </a:solidFill>
              </a:rPr>
              <a:t>Will there be any invoice matching in Form GSTR-3B?</a:t>
            </a:r>
            <a:endParaRPr lang="en-IN" sz="1800" dirty="0" smtClean="0">
              <a:solidFill>
                <a:srgbClr val="FF0000"/>
              </a:solidFill>
            </a:endParaRPr>
          </a:p>
          <a:p>
            <a:pPr>
              <a:buNone/>
            </a:pPr>
            <a:r>
              <a:rPr lang="en-IN" sz="1800" b="1" dirty="0" smtClean="0"/>
              <a:t>Ans:</a:t>
            </a:r>
            <a:r>
              <a:rPr lang="en-IN" sz="1800" dirty="0" smtClean="0"/>
              <a:t> No, all the details in Form GSTR-3B will be self declared in summary manner and the taxes will be paid based on the table 6 of Form GSTR-3B (refer to the Rules as available on the GST Council or CBEC website, applicable for Form GSTR-3B Form).</a:t>
            </a:r>
          </a:p>
          <a:p>
            <a:pPr>
              <a:buNone/>
            </a:pPr>
            <a:r>
              <a:rPr lang="en-IN" sz="1800" b="1" dirty="0" smtClean="0">
                <a:solidFill>
                  <a:srgbClr val="FF0000"/>
                </a:solidFill>
              </a:rPr>
              <a:t>Q. </a:t>
            </a:r>
            <a:r>
              <a:rPr lang="en-IN" sz="1800" b="1" dirty="0" smtClean="0">
                <a:solidFill>
                  <a:srgbClr val="FF0000"/>
                </a:solidFill>
              </a:rPr>
              <a:t>Will the Utilize cash/ITC functionality be available for discharging return related liabilities?</a:t>
            </a:r>
            <a:endParaRPr lang="en-IN" sz="1800" dirty="0" smtClean="0">
              <a:solidFill>
                <a:srgbClr val="FF0000"/>
              </a:solidFill>
            </a:endParaRPr>
          </a:p>
          <a:p>
            <a:pPr>
              <a:buNone/>
            </a:pPr>
            <a:r>
              <a:rPr lang="en-IN" sz="1800" b="1" dirty="0" smtClean="0"/>
              <a:t>Ans:</a:t>
            </a:r>
            <a:r>
              <a:rPr lang="en-IN" sz="1800" dirty="0" smtClean="0"/>
              <a:t> No, all the details in Form GSTR-3B will be declared in a consolidated manner by the taxpayer and the taxes will be paid based on the table 6 of Form GSTR-3B, after submitting the return (refer to the CGST/SGST Rules available on the GST council or CBEC website applicable for Form GSTR-3B Form).</a:t>
            </a:r>
          </a:p>
          <a:p>
            <a:pPr>
              <a:buNone/>
            </a:pPr>
            <a:r>
              <a:rPr lang="en-IN" sz="1800" b="1" dirty="0" smtClean="0">
                <a:solidFill>
                  <a:srgbClr val="FF0000"/>
                </a:solidFill>
              </a:rPr>
              <a:t>Q. </a:t>
            </a:r>
            <a:r>
              <a:rPr lang="en-IN" sz="1800" b="1" dirty="0" smtClean="0">
                <a:solidFill>
                  <a:srgbClr val="FF0000"/>
                </a:solidFill>
              </a:rPr>
              <a:t>One is required to Confirm after entering data in each section in Form GSTR-3B. Will the GST System save the confirmed data if a taxpayer exits without completing the form?</a:t>
            </a:r>
            <a:endParaRPr lang="en-IN" sz="1800" dirty="0" smtClean="0">
              <a:solidFill>
                <a:srgbClr val="FF0000"/>
              </a:solidFill>
            </a:endParaRPr>
          </a:p>
          <a:p>
            <a:pPr>
              <a:buNone/>
            </a:pPr>
            <a:r>
              <a:rPr lang="en-IN" sz="1800" b="1" dirty="0" smtClean="0"/>
              <a:t>Ans:</a:t>
            </a:r>
            <a:r>
              <a:rPr lang="en-IN" sz="1800" dirty="0" smtClean="0"/>
              <a:t> No, to ensure that the furnished data is saved in a partially complete Form GSTR-3B, a tax payer is required to click on Save Form GSTR-3B before closing the form.</a:t>
            </a:r>
            <a:endParaRPr lang="en-IN"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214290"/>
            <a:ext cx="7647836" cy="6429420"/>
          </a:xfrm>
        </p:spPr>
        <p:txBody>
          <a:bodyPr>
            <a:normAutofit fontScale="62500" lnSpcReduction="20000"/>
          </a:bodyPr>
          <a:lstStyle/>
          <a:p>
            <a:pPr>
              <a:buNone/>
            </a:pPr>
            <a:r>
              <a:rPr lang="en-IN" sz="2900" b="1" dirty="0" smtClean="0">
                <a:solidFill>
                  <a:srgbClr val="FF0000"/>
                </a:solidFill>
              </a:rPr>
              <a:t>Q. </a:t>
            </a:r>
            <a:r>
              <a:rPr lang="en-IN" sz="2900" b="1" dirty="0" smtClean="0">
                <a:solidFill>
                  <a:srgbClr val="FF0000"/>
                </a:solidFill>
              </a:rPr>
              <a:t>I applied for GST registration on 25th September 2018 after crossing the threshold limit on 23rd August 2018. The registration certificate was issued to me on 5th October 2018. I am not able to select the return period of August 2018 on my Returns dashboard. Why?</a:t>
            </a:r>
            <a:endParaRPr lang="en-IN" sz="2900" dirty="0" smtClean="0">
              <a:solidFill>
                <a:srgbClr val="FF0000"/>
              </a:solidFill>
            </a:endParaRPr>
          </a:p>
          <a:p>
            <a:pPr>
              <a:buNone/>
            </a:pPr>
            <a:r>
              <a:rPr lang="en-IN" sz="2900" b="1" dirty="0" smtClean="0"/>
              <a:t>Ans:</a:t>
            </a:r>
            <a:r>
              <a:rPr lang="en-IN" sz="2900" dirty="0" smtClean="0"/>
              <a:t> You cannot select the return period prior to the effective date of registration. In such case, effective date of registration is 25th September 2018. You must declare all your liabilities and other details (w.e.f. 23rd August 2018) in the first return to be filed by you (i.e. in the return of the month of September, 2018).</a:t>
            </a:r>
          </a:p>
          <a:p>
            <a:pPr>
              <a:buNone/>
            </a:pPr>
            <a:r>
              <a:rPr lang="en-IN" sz="2900" b="1" dirty="0" smtClean="0">
                <a:solidFill>
                  <a:srgbClr val="FF0000"/>
                </a:solidFill>
              </a:rPr>
              <a:t>Q. </a:t>
            </a:r>
            <a:r>
              <a:rPr lang="en-IN" sz="2900" b="1" dirty="0" smtClean="0">
                <a:solidFill>
                  <a:srgbClr val="FF0000"/>
                </a:solidFill>
              </a:rPr>
              <a:t>Where do I have to enter details of inward taxable supply?</a:t>
            </a:r>
            <a:endParaRPr lang="en-IN" sz="2900" dirty="0" smtClean="0">
              <a:solidFill>
                <a:srgbClr val="FF0000"/>
              </a:solidFill>
            </a:endParaRPr>
          </a:p>
          <a:p>
            <a:pPr>
              <a:buNone/>
            </a:pPr>
            <a:r>
              <a:rPr lang="en-IN" sz="2900" b="1" dirty="0" smtClean="0"/>
              <a:t>Ans:</a:t>
            </a:r>
            <a:r>
              <a:rPr lang="en-IN" sz="2900" dirty="0" smtClean="0"/>
              <a:t> You are not required to enter all details of inward taxable supply. Only details of Eligible and Ineligible ITC need to be declared in table 4.</a:t>
            </a:r>
          </a:p>
          <a:p>
            <a:pPr>
              <a:buNone/>
            </a:pPr>
            <a:r>
              <a:rPr lang="en-IN" sz="2900" b="1" dirty="0" smtClean="0">
                <a:solidFill>
                  <a:srgbClr val="FF0000"/>
                </a:solidFill>
              </a:rPr>
              <a:t>Q. </a:t>
            </a:r>
            <a:r>
              <a:rPr lang="en-IN" sz="2900" b="1" dirty="0" smtClean="0">
                <a:solidFill>
                  <a:srgbClr val="FF0000"/>
                </a:solidFill>
              </a:rPr>
              <a:t>Where should I declare details of outward exempt/ nil rated/ non GST inward supplies?</a:t>
            </a:r>
            <a:endParaRPr lang="en-IN" sz="2900" dirty="0" smtClean="0">
              <a:solidFill>
                <a:srgbClr val="FF0000"/>
              </a:solidFill>
            </a:endParaRPr>
          </a:p>
          <a:p>
            <a:pPr>
              <a:buNone/>
            </a:pPr>
            <a:r>
              <a:rPr lang="en-IN" sz="2900" b="1" dirty="0" smtClean="0"/>
              <a:t>Ans:</a:t>
            </a:r>
            <a:r>
              <a:rPr lang="en-IN" sz="2900" dirty="0" smtClean="0"/>
              <a:t> You can enter details of outward exempt/ nil rated/ non GST inward supplies in table 3.1(c) and 3.1(e) Exempt, nil and Non GST outward supplies.</a:t>
            </a:r>
          </a:p>
          <a:p>
            <a:pPr>
              <a:buNone/>
            </a:pPr>
            <a:r>
              <a:rPr lang="en-IN" sz="2900" b="1" dirty="0" smtClean="0">
                <a:solidFill>
                  <a:srgbClr val="FF0000"/>
                </a:solidFill>
              </a:rPr>
              <a:t>Q. </a:t>
            </a:r>
            <a:r>
              <a:rPr lang="en-IN" sz="2900" b="1" dirty="0" smtClean="0">
                <a:solidFill>
                  <a:srgbClr val="FF0000"/>
                </a:solidFill>
              </a:rPr>
              <a:t>I am facing problem while filing Form GSTR-3B, even though I have entered all details in it. After submitting the form, all values are automatically reflecting as “Zero” and the status of the Form is showing submitted. Why?</a:t>
            </a:r>
            <a:endParaRPr lang="en-IN" sz="2900" dirty="0" smtClean="0">
              <a:solidFill>
                <a:srgbClr val="FF0000"/>
              </a:solidFill>
            </a:endParaRPr>
          </a:p>
          <a:p>
            <a:pPr>
              <a:buNone/>
            </a:pPr>
            <a:r>
              <a:rPr lang="en-IN" sz="2900" b="1" dirty="0" smtClean="0"/>
              <a:t>Ans:</a:t>
            </a:r>
            <a:r>
              <a:rPr lang="en-IN" sz="2900" dirty="0" smtClean="0"/>
              <a:t> This issue has occurred because you have tried to make payment, without saving the details added in Form </a:t>
            </a:r>
            <a:r>
              <a:rPr lang="en-IN" sz="2900" dirty="0" err="1" smtClean="0"/>
              <a:t>Form</a:t>
            </a:r>
            <a:r>
              <a:rPr lang="en-IN" sz="2900" dirty="0" smtClean="0"/>
              <a:t> GSTR-3B. You must always save the form, before proceeding towards making payment.</a:t>
            </a:r>
          </a:p>
          <a:p>
            <a:endParaRPr lang="en-IN" sz="25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fontScale="90000"/>
          </a:bodyPr>
          <a:lstStyle/>
          <a:p>
            <a:r>
              <a:rPr lang="en-IN" sz="4000" b="1" dirty="0" smtClean="0">
                <a:solidFill>
                  <a:srgbClr val="FF0000"/>
                </a:solidFill>
              </a:rPr>
              <a:t>Preview &amp; Filing Form GSTR-3B</a:t>
            </a:r>
            <a:r>
              <a:rPr lang="en-IN" dirty="0" smtClean="0"/>
              <a:t/>
            </a:r>
            <a:br>
              <a:rPr lang="en-IN" dirty="0" smtClean="0"/>
            </a:br>
            <a:endParaRPr lang="en-IN" dirty="0"/>
          </a:p>
        </p:txBody>
      </p:sp>
      <p:sp>
        <p:nvSpPr>
          <p:cNvPr id="3" name="Content Placeholder 2"/>
          <p:cNvSpPr>
            <a:spLocks noGrp="1"/>
          </p:cNvSpPr>
          <p:nvPr>
            <p:ph idx="1"/>
          </p:nvPr>
        </p:nvSpPr>
        <p:spPr>
          <a:xfrm>
            <a:off x="1435608" y="857232"/>
            <a:ext cx="7498080" cy="5715040"/>
          </a:xfrm>
        </p:spPr>
        <p:txBody>
          <a:bodyPr>
            <a:normAutofit/>
          </a:bodyPr>
          <a:lstStyle/>
          <a:p>
            <a:pPr>
              <a:buNone/>
            </a:pPr>
            <a:r>
              <a:rPr lang="en-IN" sz="2000" b="1" dirty="0" smtClean="0">
                <a:solidFill>
                  <a:srgbClr val="FF0000"/>
                </a:solidFill>
              </a:rPr>
              <a:t>Q. I </a:t>
            </a:r>
            <a:r>
              <a:rPr lang="en-IN" sz="2000" b="1" dirty="0" smtClean="0">
                <a:solidFill>
                  <a:srgbClr val="FF0000"/>
                </a:solidFill>
              </a:rPr>
              <a:t>have already filed Form GSTR-3B, but now I want to make some modifications. Can I file an amendment?</a:t>
            </a:r>
            <a:endParaRPr lang="en-IN" sz="2000" dirty="0" smtClean="0">
              <a:solidFill>
                <a:srgbClr val="FF0000"/>
              </a:solidFill>
            </a:endParaRPr>
          </a:p>
          <a:p>
            <a:pPr>
              <a:buNone/>
            </a:pPr>
            <a:r>
              <a:rPr lang="en-IN" sz="2000" b="1" dirty="0" smtClean="0"/>
              <a:t>Ans:</a:t>
            </a:r>
            <a:r>
              <a:rPr lang="en-IN" sz="2000" dirty="0" smtClean="0"/>
              <a:t> Form GSTR-3B once filed cannot be revised. Adjustment, if any, may be done while filing Form GSTR-3B for subsequent period.</a:t>
            </a:r>
          </a:p>
          <a:p>
            <a:pPr>
              <a:buNone/>
            </a:pPr>
            <a:r>
              <a:rPr lang="en-IN" sz="2000" b="1" dirty="0" smtClean="0">
                <a:solidFill>
                  <a:srgbClr val="FF0000"/>
                </a:solidFill>
              </a:rPr>
              <a:t>Q. Can </a:t>
            </a:r>
            <a:r>
              <a:rPr lang="en-IN" sz="2000" b="1" dirty="0" smtClean="0">
                <a:solidFill>
                  <a:srgbClr val="FF0000"/>
                </a:solidFill>
              </a:rPr>
              <a:t>I preview Form GSTR-3B before submission?</a:t>
            </a:r>
            <a:endParaRPr lang="en-IN" sz="2000" dirty="0" smtClean="0">
              <a:solidFill>
                <a:srgbClr val="FF0000"/>
              </a:solidFill>
            </a:endParaRPr>
          </a:p>
          <a:p>
            <a:pPr>
              <a:buNone/>
            </a:pPr>
            <a:r>
              <a:rPr lang="en-IN" sz="2000" b="1" dirty="0" smtClean="0"/>
              <a:t>Ans:</a:t>
            </a:r>
            <a:r>
              <a:rPr lang="en-IN" sz="2000" dirty="0" smtClean="0"/>
              <a:t> After adding details in various section of the Form GSTR-3B, scroll down the page and click the PREVIEW DRAFT Form GSTR-3B button to preview before making payments.</a:t>
            </a:r>
          </a:p>
          <a:p>
            <a:pPr>
              <a:buNone/>
            </a:pPr>
            <a:r>
              <a:rPr lang="en-IN" sz="2000" dirty="0" smtClean="0"/>
              <a:t>The summary of Form GSTR-3B will be displayed in a PDF. If it is incorrect, you can edit the information in the relevant section of the form or else you can click the MAKE PAYMENT/POST CREDIT TO LEDGER button.</a:t>
            </a:r>
          </a:p>
          <a:p>
            <a:pPr>
              <a:buNone/>
            </a:pPr>
            <a:r>
              <a:rPr lang="en-IN" sz="2000" b="1" dirty="0" smtClean="0">
                <a:solidFill>
                  <a:srgbClr val="FF0000"/>
                </a:solidFill>
              </a:rPr>
              <a:t>Q. Can </a:t>
            </a:r>
            <a:r>
              <a:rPr lang="en-IN" sz="2000" b="1" dirty="0" smtClean="0">
                <a:solidFill>
                  <a:srgbClr val="FF0000"/>
                </a:solidFill>
              </a:rPr>
              <a:t>I reset Form GSTR-3B?</a:t>
            </a:r>
            <a:endParaRPr lang="en-IN" sz="2000" dirty="0" smtClean="0">
              <a:solidFill>
                <a:srgbClr val="FF0000"/>
              </a:solidFill>
            </a:endParaRPr>
          </a:p>
          <a:p>
            <a:pPr>
              <a:buNone/>
            </a:pPr>
            <a:r>
              <a:rPr lang="en-IN" sz="2000" b="1" dirty="0" smtClean="0"/>
              <a:t>Ans:</a:t>
            </a:r>
            <a:r>
              <a:rPr lang="en-IN" sz="2000" dirty="0" smtClean="0"/>
              <a:t> No, you cannot reset Form GSTR-3B</a:t>
            </a:r>
            <a:endParaRPr lang="en-IN"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857232"/>
          </a:xfrm>
        </p:spPr>
        <p:txBody>
          <a:bodyPr>
            <a:noAutofit/>
          </a:bodyPr>
          <a:lstStyle/>
          <a:p>
            <a:r>
              <a:rPr lang="en-IN" sz="2400" b="1" dirty="0" smtClean="0">
                <a:solidFill>
                  <a:srgbClr val="FF0000"/>
                </a:solidFill>
              </a:rPr>
              <a:t>ITC for GSTR-3B to be taken from GSTR-2B or GSTR-2A</a:t>
            </a:r>
            <a:endParaRPr lang="en-IN" sz="2400" dirty="0">
              <a:solidFill>
                <a:srgbClr val="FF0000"/>
              </a:solidFill>
            </a:endParaRPr>
          </a:p>
        </p:txBody>
      </p:sp>
      <p:sp>
        <p:nvSpPr>
          <p:cNvPr id="3" name="Content Placeholder 2"/>
          <p:cNvSpPr>
            <a:spLocks noGrp="1"/>
          </p:cNvSpPr>
          <p:nvPr>
            <p:ph idx="1"/>
          </p:nvPr>
        </p:nvSpPr>
        <p:spPr>
          <a:xfrm>
            <a:off x="1435608" y="928670"/>
            <a:ext cx="7498080" cy="5643602"/>
          </a:xfrm>
        </p:spPr>
        <p:txBody>
          <a:bodyPr>
            <a:normAutofit fontScale="77500" lnSpcReduction="20000"/>
          </a:bodyPr>
          <a:lstStyle/>
          <a:p>
            <a:pPr>
              <a:buNone/>
            </a:pPr>
            <a:r>
              <a:rPr lang="en-IN" sz="2900" dirty="0" smtClean="0"/>
              <a:t>Often I have come across this question, should I take </a:t>
            </a:r>
            <a:r>
              <a:rPr lang="en-IN" sz="2900" b="1" dirty="0" smtClean="0"/>
              <a:t>ITC for GSTR-3B</a:t>
            </a:r>
            <a:r>
              <a:rPr lang="en-IN" sz="2900" dirty="0" smtClean="0"/>
              <a:t> from </a:t>
            </a:r>
            <a:r>
              <a:rPr lang="en-IN" sz="2900" b="1" dirty="0" smtClean="0"/>
              <a:t>GSTR-2B or GSTR-2A</a:t>
            </a:r>
            <a:r>
              <a:rPr lang="en-IN" sz="2900" dirty="0" smtClean="0"/>
              <a:t>.</a:t>
            </a:r>
          </a:p>
          <a:p>
            <a:pPr>
              <a:buNone/>
            </a:pPr>
            <a:r>
              <a:rPr lang="en-IN" sz="2900" dirty="0" smtClean="0"/>
              <a:t>In this article, I have tried to provide an answer to this question.</a:t>
            </a:r>
          </a:p>
          <a:p>
            <a:pPr>
              <a:buNone/>
            </a:pPr>
            <a:r>
              <a:rPr lang="en-IN" sz="2900" dirty="0" smtClean="0"/>
              <a:t>Now the issue of  </a:t>
            </a:r>
            <a:r>
              <a:rPr lang="en-IN" sz="2900" dirty="0" smtClean="0"/>
              <a:t>Taking </a:t>
            </a:r>
            <a:r>
              <a:rPr lang="en-IN" sz="2900" dirty="0" smtClean="0"/>
              <a:t>Input Tax Credit from GSTR-2B or GSTR-2A arises because of rule 36(4) of CGST Rule 2017. </a:t>
            </a:r>
            <a:r>
              <a:rPr lang="en-IN" sz="2900" b="1" dirty="0" smtClean="0"/>
              <a:t>So let’s first try to read and understand what this rule says:</a:t>
            </a:r>
            <a:endParaRPr lang="en-IN" sz="2900" dirty="0" smtClean="0"/>
          </a:p>
          <a:p>
            <a:pPr>
              <a:buNone/>
            </a:pPr>
            <a:r>
              <a:rPr lang="en-IN" sz="2900" i="1" dirty="0" smtClean="0"/>
              <a:t>Input tax credit to be availed by a registered person in respect of invoices or debit notes, the details of which have not been furnished by the suppliers under sub-section (1) of section 37, in FORM GSTR-1 or using the invoice furnishing facility shall not exceed 5 percent of the eligible credit available in respect of invoices or debit notes the details of which have been furnished by the suppliers under sub-section (1) of section 37 in FORM GSTR-1 or using the invoice furnishing facility:</a:t>
            </a:r>
            <a:endParaRPr lang="en-IN" sz="2900"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643866" cy="6286544"/>
          </a:xfrm>
        </p:spPr>
        <p:txBody>
          <a:bodyPr>
            <a:normAutofit fontScale="92500"/>
          </a:bodyPr>
          <a:lstStyle/>
          <a:p>
            <a:pPr>
              <a:buNone/>
            </a:pPr>
            <a:r>
              <a:rPr lang="en-IN" sz="4000" dirty="0" smtClean="0">
                <a:solidFill>
                  <a:srgbClr val="FF0000"/>
                </a:solidFill>
              </a:rPr>
              <a:t>RULE 36(4)</a:t>
            </a:r>
          </a:p>
          <a:p>
            <a:pPr>
              <a:buNone/>
            </a:pPr>
            <a:r>
              <a:rPr lang="en-IN" sz="2600" dirty="0" smtClean="0"/>
              <a:t>The CBIC released an important notification on 9 October 2019, inserting sub-rule (4) under rule 36 of the CGST Rules, 2017. The rule states that the provisional tax credit (without invoices on GSTR-2B**) can be claimed in the </a:t>
            </a:r>
            <a:r>
              <a:rPr lang="en-IN" sz="2600" dirty="0" smtClean="0">
                <a:hlinkClick r:id="rId2"/>
              </a:rPr>
              <a:t>GSTR-3B</a:t>
            </a:r>
            <a:r>
              <a:rPr lang="en-IN" sz="2600" dirty="0" smtClean="0"/>
              <a:t> to the extent of 5%* of eligible ITC reflected in the </a:t>
            </a:r>
            <a:r>
              <a:rPr lang="en-IN" sz="2600" dirty="0" smtClean="0">
                <a:hlinkClick r:id="rId3"/>
              </a:rPr>
              <a:t>GSTR-2B**. </a:t>
            </a:r>
            <a:r>
              <a:rPr lang="en-IN" sz="2600" dirty="0" smtClean="0"/>
              <a:t>Hence, the total ITC that can be claimed in GSTR-3B is 105% of the eligible ITC appearing in the GSTR-2B** of a particular period. </a:t>
            </a:r>
            <a:r>
              <a:rPr lang="en-IN" sz="2600" i="1" dirty="0" smtClean="0"/>
              <a:t>*With effect from 1 Jan 2021. However, it was 10% with effect from 1 Jan 2020 upto 31 Dec 2020 and was earlier restricted to 20% for the period from 9 Oct 2019 up to 31 Dec 2019</a:t>
            </a:r>
            <a:r>
              <a:rPr lang="en-IN" sz="2600" dirty="0" smtClean="0"/>
              <a:t> </a:t>
            </a:r>
            <a:r>
              <a:rPr lang="en-IN" sz="2600" i="1" dirty="0" smtClean="0"/>
              <a:t>**Was </a:t>
            </a:r>
            <a:r>
              <a:rPr lang="en-IN" sz="2600" i="1" dirty="0" smtClean="0">
                <a:hlinkClick r:id="rId4"/>
              </a:rPr>
              <a:t>GSTR-2A</a:t>
            </a:r>
            <a:r>
              <a:rPr lang="en-IN" sz="2600" i="1" dirty="0" smtClean="0"/>
              <a:t> up to July 2020</a:t>
            </a:r>
            <a:r>
              <a:rPr lang="en-IN" sz="2600" dirty="0" smtClean="0"/>
              <a:t> A circular clarifying the issues relating to the implementation of original rule 36(4) was released on 11 November 2019</a:t>
            </a:r>
            <a:endParaRPr lang="en-IN" sz="2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7790712" cy="654032"/>
          </a:xfrm>
        </p:spPr>
        <p:txBody>
          <a:bodyPr>
            <a:noAutofit/>
          </a:bodyPr>
          <a:lstStyle/>
          <a:p>
            <a:r>
              <a:rPr lang="en-IN" sz="2000" b="1" u="sng" dirty="0" smtClean="0"/>
              <a:t>An important point to be noted after a careful reading of this article is:</a:t>
            </a:r>
            <a:r>
              <a:rPr lang="en-IN" sz="3600" dirty="0" smtClean="0"/>
              <a:t/>
            </a:r>
            <a:br>
              <a:rPr lang="en-IN" sz="3600" dirty="0" smtClean="0"/>
            </a:br>
            <a:endParaRPr lang="en-IN" sz="3600" dirty="0"/>
          </a:p>
        </p:txBody>
      </p:sp>
      <p:sp>
        <p:nvSpPr>
          <p:cNvPr id="3" name="Content Placeholder 2"/>
          <p:cNvSpPr>
            <a:spLocks noGrp="1"/>
          </p:cNvSpPr>
          <p:nvPr>
            <p:ph idx="1"/>
          </p:nvPr>
        </p:nvSpPr>
        <p:spPr>
          <a:xfrm>
            <a:off x="1142976" y="785794"/>
            <a:ext cx="7786742" cy="5857916"/>
          </a:xfrm>
        </p:spPr>
        <p:txBody>
          <a:bodyPr>
            <a:normAutofit fontScale="55000" lnSpcReduction="20000"/>
          </a:bodyPr>
          <a:lstStyle/>
          <a:p>
            <a:pPr>
              <a:buFont typeface="Wingdings" pitchFamily="2" charset="2"/>
              <a:buChar char="Ø"/>
            </a:pPr>
            <a:r>
              <a:rPr lang="en-IN" sz="3800" u="sng" dirty="0" smtClean="0"/>
              <a:t>ITC in respect of Invoices that have not been uploaded by Supplier as per sub-section (1) of section 37 shall be restricted to 5% of the ITC of the Invoices that have been uploaded by the supplier.</a:t>
            </a:r>
            <a:endParaRPr lang="en-IN" sz="3800" dirty="0" smtClean="0"/>
          </a:p>
          <a:p>
            <a:pPr>
              <a:buFont typeface="Wingdings" pitchFamily="2" charset="2"/>
              <a:buChar char="Ø"/>
            </a:pPr>
            <a:r>
              <a:rPr lang="en-IN" sz="3800" u="sng" dirty="0" smtClean="0"/>
              <a:t>Uploading invoices in Section 37, sub-section (1) means showing the invoice as B2B supply in GSTR-1.</a:t>
            </a:r>
            <a:endParaRPr lang="en-IN" sz="3800" dirty="0" smtClean="0"/>
          </a:p>
          <a:p>
            <a:pPr>
              <a:buFont typeface="Wingdings" pitchFamily="2" charset="2"/>
              <a:buChar char="Ø"/>
            </a:pPr>
            <a:r>
              <a:rPr lang="en-IN" sz="3800" u="sng" dirty="0" smtClean="0"/>
              <a:t>Invoices uploaded as B2B supply in GSTR-1 are reflected in GSTR-2A and GSTR-2B.</a:t>
            </a:r>
            <a:endParaRPr lang="en-IN" sz="3800" dirty="0" smtClean="0"/>
          </a:p>
          <a:p>
            <a:pPr>
              <a:buFont typeface="Wingdings" pitchFamily="2" charset="2"/>
              <a:buChar char="Ø"/>
            </a:pPr>
            <a:r>
              <a:rPr lang="en-IN" sz="3800" u="sng" dirty="0" smtClean="0"/>
              <a:t>The Due Date of filing GSTR-1 is the 10th day of the month succeeding the said tax period. The same has been extended to 11th succeeding the month.</a:t>
            </a:r>
            <a:endParaRPr lang="en-IN" sz="3800" dirty="0" smtClean="0"/>
          </a:p>
          <a:p>
            <a:pPr>
              <a:buFont typeface="Wingdings" pitchFamily="2" charset="2"/>
              <a:buChar char="Ø"/>
            </a:pPr>
            <a:r>
              <a:rPr lang="en-IN" sz="3800" u="sng" dirty="0" smtClean="0"/>
              <a:t>As per my understanding, rule 36(4) is linked to section 37(1).</a:t>
            </a:r>
            <a:endParaRPr lang="en-IN" sz="3800" dirty="0" smtClean="0"/>
          </a:p>
          <a:p>
            <a:pPr>
              <a:buFont typeface="Wingdings" pitchFamily="2" charset="2"/>
              <a:buChar char="Ø"/>
            </a:pPr>
            <a:r>
              <a:rPr lang="en-IN" sz="3800" u="sng" dirty="0" smtClean="0"/>
              <a:t>Now readers may kindly also note that GSTR-2B is a static return, which is generated for the invoices which are uploaded up to the due date of filing GSTR-1 as per section 37(1).</a:t>
            </a:r>
            <a:endParaRPr lang="en-IN" sz="3800" dirty="0" smtClean="0"/>
          </a:p>
          <a:p>
            <a:pPr>
              <a:buFont typeface="Wingdings" pitchFamily="2" charset="2"/>
              <a:buChar char="Ø"/>
            </a:pPr>
            <a:r>
              <a:rPr lang="en-IN" sz="3800" u="sng" dirty="0" smtClean="0"/>
              <a:t>The same is not the case with GSTR-2A, which is a dynamic return and it changes as and when GSTR-1 is filed.</a:t>
            </a:r>
            <a:endParaRPr lang="en-IN" sz="3800" dirty="0" smtClean="0"/>
          </a:p>
          <a:p>
            <a:pPr>
              <a:buFont typeface="Wingdings" pitchFamily="2" charset="2"/>
              <a:buChar char="Ø"/>
            </a:pPr>
            <a:r>
              <a:rPr lang="en-IN" sz="3800" u="sng" dirty="0" smtClean="0"/>
              <a:t>After taking </a:t>
            </a:r>
            <a:r>
              <a:rPr lang="en-IN" sz="3800" u="sng" dirty="0" err="1" smtClean="0"/>
              <a:t>notings</a:t>
            </a:r>
            <a:r>
              <a:rPr lang="en-IN" sz="3800" u="sng" dirty="0" smtClean="0"/>
              <a:t> of all these things, one should prefer taking Input from GSTR-2B if we do not want to go in the litigation in future.</a:t>
            </a:r>
            <a:endParaRPr lang="en-IN" sz="3800" dirty="0" smtClean="0"/>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2214554"/>
            <a:ext cx="7498080" cy="4800600"/>
          </a:xfrm>
        </p:spPr>
        <p:txBody>
          <a:bodyPr>
            <a:normAutofit/>
          </a:bodyPr>
          <a:lstStyle/>
          <a:p>
            <a:pPr algn="ctr">
              <a:buNone/>
            </a:pPr>
            <a:r>
              <a:rPr lang="en-US" sz="8800" i="1" dirty="0" smtClean="0">
                <a:solidFill>
                  <a:srgbClr val="FF0000"/>
                </a:solidFill>
                <a:latin typeface="Algerian" pitchFamily="82" charset="0"/>
              </a:rPr>
              <a:t>THANK</a:t>
            </a:r>
            <a:r>
              <a:rPr lang="en-US" sz="8800" dirty="0" smtClean="0">
                <a:solidFill>
                  <a:srgbClr val="FF0000"/>
                </a:solidFill>
                <a:latin typeface="Algerian" pitchFamily="82" charset="0"/>
              </a:rPr>
              <a:t> YOU</a:t>
            </a:r>
            <a:endParaRPr lang="en-IN" sz="8800" dirty="0">
              <a:solidFill>
                <a:srgbClr val="FF0000"/>
              </a:solidFill>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214414" y="285728"/>
            <a:ext cx="7572428" cy="6215106"/>
          </a:xfrm>
        </p:spPr>
        <p:txBody>
          <a:bodyPr>
            <a:normAutofit fontScale="92500" lnSpcReduction="20000"/>
          </a:bodyPr>
          <a:lstStyle/>
          <a:p>
            <a:pPr>
              <a:buNone/>
            </a:pPr>
            <a:r>
              <a:rPr lang="en-IN" sz="4200" dirty="0" smtClean="0">
                <a:solidFill>
                  <a:srgbClr val="FF0000"/>
                </a:solidFill>
              </a:rPr>
              <a:t>RULE - 86B</a:t>
            </a:r>
          </a:p>
          <a:p>
            <a:pPr algn="just">
              <a:buNone/>
            </a:pPr>
            <a:r>
              <a:rPr lang="en-IN" sz="2600" dirty="0" smtClean="0"/>
              <a:t>“86B. Restrictions on use of amount available in electronic credit ledger.-Notwithstanding anything contained in these rules, the registered person shall not use the amount available in electronic credit ledger to discharge his liability towards output tax in excess of ninety-nine per cent. of such tax liability, in cases where the value of taxable supply other than exempt supply and zero-rated supply, in a month exceeds fifty lakh rupees: Provided that the said restriction shall not apply where – (a) the said person or the proprietor or </a:t>
            </a:r>
            <a:r>
              <a:rPr lang="en-IN" sz="2600" dirty="0" err="1" smtClean="0"/>
              <a:t>karta</a:t>
            </a:r>
            <a:r>
              <a:rPr lang="en-IN" sz="2600" dirty="0" smtClean="0"/>
              <a:t> or the managing director or any of its two partners, whole-time Directors, Members of Managing Committee of Associations or Board of Trustees, as the case may be, have paid more than one lakh rupees as income tax under the Income-tax Act, 1961(43 of 1961) in each of the last two financial years for which the time limit to file return of income under </a:t>
            </a:r>
            <a:r>
              <a:rPr lang="en-IN" sz="2600" dirty="0" smtClean="0"/>
              <a:t>subsection.</a:t>
            </a:r>
            <a:endParaRPr lang="en-IN"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000125" y="0"/>
            <a:ext cx="8143875" cy="6858000"/>
          </a:xfrm>
        </p:spPr>
        <p:txBody>
          <a:bodyPr>
            <a:normAutofit fontScale="70000" lnSpcReduction="20000"/>
          </a:bodyPr>
          <a:lstStyle/>
          <a:p>
            <a:pPr marL="596646" indent="-514350">
              <a:buFont typeface="+mj-lt"/>
              <a:buAutoNum type="arabicPeriod"/>
            </a:pPr>
            <a:endParaRPr lang="en-IN" dirty="0" smtClean="0"/>
          </a:p>
          <a:p>
            <a:pPr marL="596646" indent="-514350">
              <a:buFont typeface="+mj-lt"/>
              <a:buAutoNum type="arabicPeriod"/>
            </a:pPr>
            <a:r>
              <a:rPr lang="en-IN" sz="3600" dirty="0" smtClean="0"/>
              <a:t>(</a:t>
            </a:r>
            <a:r>
              <a:rPr lang="en-IN" sz="3600" dirty="0" smtClean="0"/>
              <a:t>1) of section 139 of the said Act has expired; or (b) the registered person has received a refund amount of more than one lakh rupees in the preceding financial year on account of unutilised input tax credit under clause (</a:t>
            </a:r>
            <a:r>
              <a:rPr lang="en-IN" sz="3600" dirty="0" err="1" smtClean="0"/>
              <a:t>i</a:t>
            </a:r>
            <a:r>
              <a:rPr lang="en-IN" sz="3600" dirty="0" smtClean="0"/>
              <a:t>) of first proviso of </a:t>
            </a:r>
            <a:r>
              <a:rPr lang="en-IN" sz="3100" dirty="0" smtClean="0"/>
              <a:t>sub-section</a:t>
            </a:r>
            <a:r>
              <a:rPr lang="en-IN" sz="3600" dirty="0" smtClean="0"/>
              <a:t> (3) of section 54; or (c) the registered person has received a refund amount of more than one lakh rupees in the preceding financial year on account of unutilised input tax credit under clause (ii) of first proviso of sub-section (3) of section 54; or (d) the registered person has discharged his liability towards output tax through the electronic cash ledger for an amount which is in excess of 1% of the total output tax liability, applied cumulatively, upto the said month in the current financial year; or (e) the registered person is – (</a:t>
            </a:r>
            <a:r>
              <a:rPr lang="en-IN" sz="3600" dirty="0" err="1" smtClean="0"/>
              <a:t>i</a:t>
            </a:r>
            <a:r>
              <a:rPr lang="en-IN" sz="3600" dirty="0" smtClean="0"/>
              <a:t>) Government Department; or (ii) a Public Sector Undertaking; or (iii)a local </a:t>
            </a:r>
            <a:r>
              <a:rPr lang="en-IN" sz="3600" dirty="0" smtClean="0"/>
              <a:t>authority; or </a:t>
            </a:r>
            <a:r>
              <a:rPr lang="en-IN" sz="3600" dirty="0" smtClean="0"/>
              <a:t>(iv)a statutory body: Provided further that the Commissioner or an officer authorised by him in this behalf may remove the said restriction after such verifications and such safeguards as he may deem fit.”.</a:t>
            </a: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285852" y="428604"/>
            <a:ext cx="7572428" cy="6072230"/>
          </a:xfrm>
        </p:spPr>
        <p:txBody>
          <a:bodyPr>
            <a:normAutofit fontScale="25000" lnSpcReduction="20000"/>
          </a:bodyPr>
          <a:lstStyle/>
          <a:p>
            <a:pPr>
              <a:buNone/>
            </a:pPr>
            <a:r>
              <a:rPr lang="en-IN" sz="9600" b="1" dirty="0" smtClean="0">
                <a:solidFill>
                  <a:srgbClr val="FF0000"/>
                </a:solidFill>
              </a:rPr>
              <a:t>Q.1 What is Form GSTR-2A</a:t>
            </a:r>
            <a:r>
              <a:rPr lang="en-IN" sz="9600" b="1" dirty="0" smtClean="0">
                <a:solidFill>
                  <a:srgbClr val="FF0000"/>
                </a:solidFill>
              </a:rPr>
              <a:t>?</a:t>
            </a:r>
          </a:p>
          <a:p>
            <a:pPr>
              <a:buNone/>
            </a:pPr>
            <a:endParaRPr lang="en-IN" dirty="0" smtClean="0">
              <a:solidFill>
                <a:srgbClr val="FF0000"/>
              </a:solidFill>
            </a:endParaRPr>
          </a:p>
          <a:p>
            <a:pPr>
              <a:buNone/>
            </a:pPr>
            <a:r>
              <a:rPr lang="en-IN" sz="7200" b="1" dirty="0" smtClean="0">
                <a:solidFill>
                  <a:srgbClr val="FF0000"/>
                </a:solidFill>
              </a:rPr>
              <a:t>Ans:</a:t>
            </a:r>
            <a:r>
              <a:rPr lang="en-IN" sz="7200" dirty="0" smtClean="0"/>
              <a:t> Form GSTR-2A is a system generated Statement of Inward Supplies for a recipient. Form GSTR-2A will be generated in below scenarios:</a:t>
            </a:r>
          </a:p>
          <a:p>
            <a:pPr lvl="0"/>
            <a:r>
              <a:rPr lang="en-IN" sz="7200" dirty="0" smtClean="0"/>
              <a:t>When the supplier uploads the B2B transaction details in their Form GSTR-1 / 5</a:t>
            </a:r>
          </a:p>
          <a:p>
            <a:pPr lvl="0"/>
            <a:r>
              <a:rPr lang="en-IN" sz="7200" dirty="0" smtClean="0"/>
              <a:t>ISD details will be auto-populated on submission of Form GSTR-6 by their Input Service Distributor</a:t>
            </a:r>
          </a:p>
          <a:p>
            <a:pPr lvl="0"/>
            <a:r>
              <a:rPr lang="en-IN" sz="7200" dirty="0" smtClean="0"/>
              <a:t>TDS &amp; TCS details will be auto-populated on filing of Form GSTR-7 &amp; 8 respectively by the counter party.</a:t>
            </a:r>
          </a:p>
          <a:p>
            <a:pPr lvl="0"/>
            <a:r>
              <a:rPr lang="en-IN" sz="7200" dirty="0" smtClean="0"/>
              <a:t>Auto-population of Import of goods from overseas, on bill of entry, as received from ICEGATE Portal of Indian Customs.</a:t>
            </a:r>
          </a:p>
          <a:p>
            <a:r>
              <a:rPr lang="en-IN" sz="7200" dirty="0" smtClean="0"/>
              <a:t>Form GSTR-2A will be generated in the following manner:</a:t>
            </a:r>
          </a:p>
          <a:p>
            <a:pPr lvl="0"/>
            <a:r>
              <a:rPr lang="en-IN" sz="7200" dirty="0" smtClean="0"/>
              <a:t>After </a:t>
            </a:r>
            <a:r>
              <a:rPr lang="en-IN" sz="7200" u="sng" dirty="0" smtClean="0"/>
              <a:t>saving/filing/submission</a:t>
            </a:r>
            <a:r>
              <a:rPr lang="en-IN" sz="7200" dirty="0" smtClean="0"/>
              <a:t> of Form GSTR-1 by suppliers or when counterparty </a:t>
            </a:r>
            <a:r>
              <a:rPr lang="en-IN" sz="7200" u="sng" dirty="0" smtClean="0"/>
              <a:t>adds</a:t>
            </a:r>
            <a:r>
              <a:rPr lang="en-IN" sz="7200" dirty="0" smtClean="0"/>
              <a:t> invoices / Credit notes / Debit Notes etc. or make Amendments in Form GSTR-1/5.</a:t>
            </a:r>
          </a:p>
          <a:p>
            <a:pPr lvl="0"/>
            <a:r>
              <a:rPr lang="en-IN" sz="7200" dirty="0" smtClean="0"/>
              <a:t>Form GSTR-6 is </a:t>
            </a:r>
            <a:r>
              <a:rPr lang="en-IN" sz="7200" u="sng" dirty="0" smtClean="0"/>
              <a:t>submitted</a:t>
            </a:r>
            <a:r>
              <a:rPr lang="en-IN" sz="7200" dirty="0" smtClean="0"/>
              <a:t> for distribution of credit in the form of ISD credit invoice or ISD credit notes.</a:t>
            </a:r>
          </a:p>
          <a:p>
            <a:pPr lvl="0"/>
            <a:r>
              <a:rPr lang="en-IN" sz="7200" dirty="0" smtClean="0"/>
              <a:t>Form GSTR-7 &amp; 8 </a:t>
            </a:r>
            <a:r>
              <a:rPr lang="en-IN" sz="7200" u="sng" dirty="0" smtClean="0"/>
              <a:t>filed</a:t>
            </a:r>
            <a:r>
              <a:rPr lang="en-IN" sz="7200" dirty="0" smtClean="0"/>
              <a:t> by the counterparty for TDS &amp; TCS credit respectively.</a:t>
            </a:r>
          </a:p>
          <a:p>
            <a:r>
              <a:rPr lang="en-IN" sz="7200" dirty="0" smtClean="0"/>
              <a:t>The details become available to the recipient for view/download and are updated incrementally as and when supplier(s) upload or change details in their respective Form of return/statement, for the given tax period. Form </a:t>
            </a:r>
            <a:r>
              <a:rPr lang="en-IN" sz="7200" b="1" dirty="0" smtClean="0"/>
              <a:t>GSTR-2A</a:t>
            </a:r>
            <a:r>
              <a:rPr lang="en-IN" sz="7200" dirty="0" smtClean="0"/>
              <a:t> of a tax period is available for view/download only.</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285852" y="357166"/>
            <a:ext cx="7572428" cy="6143668"/>
          </a:xfrm>
        </p:spPr>
        <p:txBody>
          <a:bodyPr>
            <a:normAutofit fontScale="85000" lnSpcReduction="10000"/>
          </a:bodyPr>
          <a:lstStyle/>
          <a:p>
            <a:pPr>
              <a:buNone/>
            </a:pPr>
            <a:r>
              <a:rPr lang="en-IN" sz="3100" b="1" dirty="0" smtClean="0">
                <a:solidFill>
                  <a:srgbClr val="FF0000"/>
                </a:solidFill>
              </a:rPr>
              <a:t>Q.2 Which details are available in Form GSTR-2A?</a:t>
            </a:r>
            <a:endParaRPr lang="en-IN" sz="3100" dirty="0" smtClean="0">
              <a:solidFill>
                <a:srgbClr val="FF0000"/>
              </a:solidFill>
            </a:endParaRPr>
          </a:p>
          <a:p>
            <a:pPr>
              <a:buNone/>
            </a:pPr>
            <a:r>
              <a:rPr lang="en-IN" sz="3000" b="1" dirty="0" smtClean="0">
                <a:solidFill>
                  <a:srgbClr val="FF0000"/>
                </a:solidFill>
              </a:rPr>
              <a:t>Ans:</a:t>
            </a:r>
            <a:r>
              <a:rPr lang="en-IN" sz="3000" dirty="0" smtClean="0"/>
              <a:t> </a:t>
            </a:r>
            <a:r>
              <a:rPr lang="en-IN" sz="2600" dirty="0" smtClean="0"/>
              <a:t>Following details are available in Form GSTR-2A, in following sections:</a:t>
            </a:r>
          </a:p>
          <a:p>
            <a:pPr>
              <a:buNone/>
            </a:pPr>
            <a:r>
              <a:rPr lang="en-IN" sz="2600" dirty="0" smtClean="0"/>
              <a:t>a. PART A – auto-populated from Form GSTR-1/5 (refer to 2.1)</a:t>
            </a:r>
          </a:p>
          <a:p>
            <a:pPr>
              <a:buNone/>
            </a:pPr>
            <a:r>
              <a:rPr lang="en-IN" sz="2600" dirty="0" smtClean="0"/>
              <a:t>b. PART B – auto-populated from Form GSTR-6 (ISD credits received)</a:t>
            </a:r>
          </a:p>
          <a:p>
            <a:pPr>
              <a:buNone/>
            </a:pPr>
            <a:r>
              <a:rPr lang="en-IN" sz="2600" dirty="0" smtClean="0"/>
              <a:t>c. PART C – auto-populated from Form GSTR-7 and GSTR-8</a:t>
            </a:r>
          </a:p>
          <a:p>
            <a:pPr>
              <a:buNone/>
            </a:pPr>
            <a:r>
              <a:rPr lang="en-IN" sz="2600" dirty="0" smtClean="0"/>
              <a:t>d. PART D – auto-populated based on ICEGATE Portal of Indian Customs.</a:t>
            </a:r>
          </a:p>
          <a:p>
            <a:pPr lvl="0">
              <a:buNone/>
            </a:pPr>
            <a:r>
              <a:rPr lang="en-IN" sz="2600" dirty="0" smtClean="0"/>
              <a:t>Import of goods from overseas on bill of entry: Displays all the details related to import of goods from overseas on bill of entry, as received from ICEGATE Portal of Indian Customs.</a:t>
            </a:r>
          </a:p>
          <a:p>
            <a:pPr>
              <a:buNone/>
            </a:pPr>
            <a:r>
              <a:rPr lang="en-IN" sz="2600" dirty="0" smtClean="0"/>
              <a:t>Inward supply of goods from SEZ units / developers on bill of entry: Displays all the details related to inward supply of goods from SEZ units or developers on bill of entry, as received from ICEGATE Portal of Indian Customs.</a:t>
            </a:r>
            <a:endParaRPr lang="en-IN"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643866" cy="6143668"/>
          </a:xfrm>
        </p:spPr>
        <p:txBody>
          <a:bodyPr>
            <a:normAutofit lnSpcReduction="10000"/>
          </a:bodyPr>
          <a:lstStyle/>
          <a:p>
            <a:pPr algn="ctr">
              <a:buNone/>
            </a:pPr>
            <a:r>
              <a:rPr lang="en-IN" dirty="0" smtClean="0">
                <a:solidFill>
                  <a:srgbClr val="FF0000"/>
                </a:solidFill>
              </a:rPr>
              <a:t>GSTR-2B: Auto-drafted ITC Statement</a:t>
            </a:r>
          </a:p>
          <a:p>
            <a:r>
              <a:rPr lang="en-IN" sz="2000" dirty="0" smtClean="0"/>
              <a:t>GSTR-2B is a new static month-wise auto-drafted statement for regular taxpayers introduced on the GST portal. The statement was launched from the August 2020 tax period onwards.</a:t>
            </a:r>
          </a:p>
          <a:p>
            <a:r>
              <a:rPr lang="en-IN" sz="2000" dirty="0" smtClean="0"/>
              <a:t>The article </a:t>
            </a:r>
            <a:r>
              <a:rPr lang="en-IN" sz="2000" dirty="0" smtClean="0"/>
              <a:t>covers </a:t>
            </a:r>
            <a:r>
              <a:rPr lang="en-IN" sz="2000" dirty="0" smtClean="0"/>
              <a:t>the following topics</a:t>
            </a:r>
            <a:r>
              <a:rPr lang="en-IN" sz="2000" dirty="0" smtClean="0"/>
              <a:t>:</a:t>
            </a:r>
          </a:p>
          <a:p>
            <a:pPr algn="ctr">
              <a:buNone/>
            </a:pPr>
            <a:r>
              <a:rPr lang="en-IN" sz="2800" b="1" u="sng" dirty="0" smtClean="0">
                <a:solidFill>
                  <a:srgbClr val="FF0000"/>
                </a:solidFill>
              </a:rPr>
              <a:t>Introduction to GSTR-2B</a:t>
            </a:r>
            <a:endParaRPr lang="en-IN" sz="2800" u="sng" dirty="0" smtClean="0">
              <a:solidFill>
                <a:srgbClr val="FF0000"/>
              </a:solidFill>
            </a:endParaRPr>
          </a:p>
          <a:p>
            <a:r>
              <a:rPr lang="en-IN" sz="2000" dirty="0" smtClean="0"/>
              <a:t>GSTR-2B provides eligible and ineligible Input Tax Credit (ITC) for each month, similar to </a:t>
            </a:r>
            <a:r>
              <a:rPr lang="en-IN" sz="2000" b="1" dirty="0" smtClean="0"/>
              <a:t>GSTR-2A</a:t>
            </a:r>
            <a:r>
              <a:rPr lang="en-IN" sz="2000" dirty="0" smtClean="0"/>
              <a:t> but remains constant for a period. GSTR-2B is available to all normal, SEZ and casual taxpayers. Every recipient can generate it on the basis of the GSTR-1, GSTR-5 and GSTR-6 furnished by their suppliers. The statement will clearly show document-wise details of ITC eligibility. ITC information will be covered from the filing date of GSTR-1 for the preceding month (M-1) up to the filing date of GSTR-1 for the current month (M). For instance, GSTR-2B generated for July 2020 will contain documents filed by their suppliers from 12 a.m. on 12th July 2020 up to 11:59 p.m. on 11th August 2020. The statement for July 2020 will be generated on 12th August 2020</a:t>
            </a:r>
            <a:r>
              <a:rPr lang="en-IN" sz="2400" dirty="0" smtClean="0"/>
              <a:t>.</a:t>
            </a:r>
          </a:p>
          <a:p>
            <a:endParaRPr lang="en-IN"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2657</Words>
  <Application>Microsoft Office PowerPoint</Application>
  <PresentationFormat>On-screen Show (4:3)</PresentationFormat>
  <Paragraphs>359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Solstice</vt:lpstr>
      <vt:lpstr>Slide 1</vt:lpstr>
      <vt:lpstr>GSTR 2A    Budget 2021 update :Section 16 amended to allow taxpayers’    claim of the input tax credit based on GSTR-2A and GSTR-2B. Henceforth, the input tax credit on invoice or debit note may be availed only when the details of such invoice or debit note have been furnished by the supplier in the statement of outward supplies and such details have been communicated to the recipient of such invoice or debit note. GSTR 2A is an automatic return generated for a taxpayer from his seller’s GSTR-1.In this article, we discuss the following topics in detail: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GSTR-3B  VS GSTR-2A </vt:lpstr>
      <vt:lpstr>Importance for GSTR-3B VS GSTR-2A </vt:lpstr>
      <vt:lpstr>Reasons for non-reconciliation of GSTR-2A VS 3B </vt:lpstr>
      <vt:lpstr>Q. What is Form GSTR-3B? </vt:lpstr>
      <vt:lpstr>Filing Nil Form GSTR-3B </vt:lpstr>
      <vt:lpstr>System computed GSTR-3B (PDF)</vt:lpstr>
      <vt:lpstr>Slide 29</vt:lpstr>
      <vt:lpstr>Slide 30</vt:lpstr>
      <vt:lpstr>Slide 31</vt:lpstr>
      <vt:lpstr>Slide 32</vt:lpstr>
      <vt:lpstr>Slide 33</vt:lpstr>
      <vt:lpstr>Slide 34</vt:lpstr>
      <vt:lpstr>Slide 35</vt:lpstr>
      <vt:lpstr>Entering Details in Form GSTR-3B </vt:lpstr>
      <vt:lpstr>Slide 37</vt:lpstr>
      <vt:lpstr>Preview &amp; Filing Form GSTR-3B </vt:lpstr>
      <vt:lpstr>ITC for GSTR-3B to be taken from GSTR-2B or GSTR-2A</vt:lpstr>
      <vt:lpstr>An important point to be noted after a careful reading of this article is: </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GSTR 2A    Budget 2021 update :Section 16 amended to allow taxpayers’    claim of the input tax credit based on GSTR-2A and GSTR-2B. Henceforth, the input tax credit on invoice or debit note may be availed only when the details of such invoice or debit note have been furnished by the supplier in the statement of outward supplies and such details have been communicated to the recipient of such invoice or debit note. GSTR 2A is an automatic return generated for a taxpayer from his seller’s GSTR-1.In this article, we discuss the following topics in detail:</dc:title>
  <dc:creator>u</dc:creator>
  <cp:lastModifiedBy>u</cp:lastModifiedBy>
  <cp:revision>22</cp:revision>
  <dcterms:created xsi:type="dcterms:W3CDTF">2021-04-14T17:54:38Z</dcterms:created>
  <dcterms:modified xsi:type="dcterms:W3CDTF">2021-04-14T21:18:58Z</dcterms:modified>
</cp:coreProperties>
</file>